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48"/>
  </p:handoutMasterIdLst>
  <p:sldIdLst>
    <p:sldId id="257" r:id="rId2"/>
    <p:sldId id="259" r:id="rId3"/>
    <p:sldId id="315" r:id="rId4"/>
    <p:sldId id="258" r:id="rId5"/>
    <p:sldId id="260" r:id="rId6"/>
    <p:sldId id="280" r:id="rId7"/>
    <p:sldId id="270" r:id="rId8"/>
    <p:sldId id="262" r:id="rId9"/>
    <p:sldId id="263" r:id="rId10"/>
    <p:sldId id="264" r:id="rId11"/>
    <p:sldId id="265" r:id="rId12"/>
    <p:sldId id="266" r:id="rId13"/>
    <p:sldId id="268" r:id="rId14"/>
    <p:sldId id="271" r:id="rId15"/>
    <p:sldId id="269" r:id="rId16"/>
    <p:sldId id="273" r:id="rId17"/>
    <p:sldId id="272" r:id="rId18"/>
    <p:sldId id="281" r:id="rId19"/>
    <p:sldId id="312" r:id="rId20"/>
    <p:sldId id="282" r:id="rId21"/>
    <p:sldId id="283" r:id="rId22"/>
    <p:sldId id="287" r:id="rId23"/>
    <p:sldId id="274" r:id="rId24"/>
    <p:sldId id="275" r:id="rId25"/>
    <p:sldId id="314" r:id="rId26"/>
    <p:sldId id="313" r:id="rId27"/>
    <p:sldId id="284" r:id="rId28"/>
    <p:sldId id="285" r:id="rId29"/>
    <p:sldId id="286" r:id="rId30"/>
    <p:sldId id="311" r:id="rId31"/>
    <p:sldId id="296" r:id="rId32"/>
    <p:sldId id="297" r:id="rId33"/>
    <p:sldId id="298" r:id="rId34"/>
    <p:sldId id="300" r:id="rId35"/>
    <p:sldId id="303" r:id="rId36"/>
    <p:sldId id="292" r:id="rId37"/>
    <p:sldId id="309" r:id="rId38"/>
    <p:sldId id="294" r:id="rId39"/>
    <p:sldId id="261" r:id="rId40"/>
    <p:sldId id="293" r:id="rId41"/>
    <p:sldId id="295" r:id="rId42"/>
    <p:sldId id="299" r:id="rId43"/>
    <p:sldId id="302" r:id="rId44"/>
    <p:sldId id="310" r:id="rId45"/>
    <p:sldId id="304" r:id="rId46"/>
    <p:sldId id="278" r:id="rId47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33" autoAdjust="0"/>
    <p:restoredTop sz="94660"/>
  </p:normalViewPr>
  <p:slideViewPr>
    <p:cSldViewPr snapToGrid="0">
      <p:cViewPr varScale="1">
        <p:scale>
          <a:sx n="133" d="100"/>
          <a:sy n="133" d="100"/>
        </p:scale>
        <p:origin x="144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1" d="100"/>
          <a:sy n="111" d="100"/>
        </p:scale>
        <p:origin x="181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F96A9A89-26AC-3307-3DC0-188A12F159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BBEB50A-20F4-6669-3721-F8255B4752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AA23A2-F9AE-42A7-8011-9D7AA059E9F2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B6CD1DA-6B9D-4558-2D4D-008B565965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6977DBB-D953-89B7-DCB4-873F183ED8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7E7DC0-8A8E-4070-A2AF-EE441651F3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73866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6498C-3FE4-4B7F-8488-22030DB22E10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2FCD-3456-4EEA-A4E8-618A8151D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423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6498C-3FE4-4B7F-8488-22030DB22E10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2FCD-3456-4EEA-A4E8-618A8151D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607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6498C-3FE4-4B7F-8488-22030DB22E10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2FCD-3456-4EEA-A4E8-618A8151D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129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6498C-3FE4-4B7F-8488-22030DB22E10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2FCD-3456-4EEA-A4E8-618A8151D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4496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6498C-3FE4-4B7F-8488-22030DB22E10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2FCD-3456-4EEA-A4E8-618A8151D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7011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6498C-3FE4-4B7F-8488-22030DB22E10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2FCD-3456-4EEA-A4E8-618A8151D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827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6498C-3FE4-4B7F-8488-22030DB22E10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2FCD-3456-4EEA-A4E8-618A8151D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8421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6498C-3FE4-4B7F-8488-22030DB22E10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2FCD-3456-4EEA-A4E8-618A8151D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8915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6498C-3FE4-4B7F-8488-22030DB22E10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2FCD-3456-4EEA-A4E8-618A8151D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4816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6498C-3FE4-4B7F-8488-22030DB22E10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2FCD-3456-4EEA-A4E8-618A8151D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2981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6498C-3FE4-4B7F-8488-22030DB22E10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2FCD-3456-4EEA-A4E8-618A8151D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8117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6498C-3FE4-4B7F-8488-22030DB22E10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C2FCD-3456-4EEA-A4E8-618A8151D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1876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DF57986A-C2A9-1A8C-BD7C-7A0A5B92F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tx1">
              <a:lumMod val="65000"/>
              <a:lumOff val="35000"/>
            </a:schemeClr>
          </a:solidFill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pPr marL="0" indent="0">
              <a:buNone/>
            </a:pPr>
            <a:r>
              <a:rPr lang="cs-CZ" dirty="0">
                <a:latin typeface="Alef" panose="00000500000000000000" pitchFamily="2" charset="-79"/>
                <a:cs typeface="Alef" panose="00000500000000000000" pitchFamily="2" charset="-79"/>
              </a:rPr>
              <a:t>    </a:t>
            </a:r>
            <a:endParaRPr lang="cs-CZ" sz="6000" b="1" dirty="0">
              <a:solidFill>
                <a:schemeClr val="accent5"/>
              </a:solidFill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4E49896-AB28-8628-306B-0E66BB3072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729" y="568611"/>
            <a:ext cx="7660167" cy="5839503"/>
          </a:xfrm>
          <a:prstGeom prst="rect">
            <a:avLst/>
          </a:prstGeom>
          <a:effectLst>
            <a:outerShdw blurRad="50800" dist="50800" dir="2520000" sx="102000" sy="102000" algn="ctr" rotWithShape="0">
              <a:schemeClr val="tx1"/>
            </a:outerShdw>
          </a:effectLst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9BFDCA8A-8C54-B65D-B84C-D5A205993E5D}"/>
              </a:ext>
            </a:extLst>
          </p:cNvPr>
          <p:cNvSpPr txBox="1"/>
          <p:nvPr/>
        </p:nvSpPr>
        <p:spPr>
          <a:xfrm>
            <a:off x="7633461" y="6454281"/>
            <a:ext cx="1394869" cy="369332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effectLst>
            <a:outerShdw blurRad="50800" dist="50800" dir="5400000" algn="ctr" rotWithShape="0">
              <a:schemeClr val="bg2">
                <a:lumMod val="1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Tachov, 2024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E2171D3-7901-ED0C-7831-414DA122F6CD}"/>
              </a:ext>
            </a:extLst>
          </p:cNvPr>
          <p:cNvSpPr txBox="1"/>
          <p:nvPr/>
        </p:nvSpPr>
        <p:spPr>
          <a:xfrm>
            <a:off x="1225118" y="34387"/>
            <a:ext cx="7022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>
                <a:solidFill>
                  <a:srgbClr val="FFC000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Staré stromy v pralesní rezervaci na Dianě</a:t>
            </a:r>
            <a:endParaRPr lang="cs-CZ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68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706DF04-461C-8D0F-D40E-8217F452CA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28" y="93617"/>
            <a:ext cx="3774072" cy="6552420"/>
          </a:xfrm>
          <a:prstGeom prst="rect">
            <a:avLst/>
          </a:prstGeom>
          <a:effectLst>
            <a:outerShdw blurRad="50800" dist="50800" dir="1800000" sx="103000" sy="103000" algn="ctr" rotWithShape="0">
              <a:schemeClr val="tx1"/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A5EE16A-28FC-33D2-1AAC-8AB58C9BD5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3572" y="93617"/>
            <a:ext cx="3748246" cy="6055251"/>
          </a:xfrm>
          <a:prstGeom prst="rect">
            <a:avLst/>
          </a:prstGeom>
          <a:effectLst>
            <a:outerShdw blurRad="50800" dist="50800" dir="1200000" sx="103000" sy="103000" algn="ctr" rotWithShape="0">
              <a:schemeClr val="tx1"/>
            </a:outerShdw>
          </a:effec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68834E7-E99F-46E0-A7E6-1FF880D50060}"/>
              </a:ext>
            </a:extLst>
          </p:cNvPr>
          <p:cNvSpPr txBox="1"/>
          <p:nvPr/>
        </p:nvSpPr>
        <p:spPr>
          <a:xfrm>
            <a:off x="4721069" y="6233779"/>
            <a:ext cx="3913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smrk</a:t>
            </a:r>
            <a:r>
              <a:rPr lang="cs-CZ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  o = 467 cm,  v = 48 m   </a:t>
            </a:r>
            <a:r>
              <a:rPr lang="cs-CZ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2022</a:t>
            </a:r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9273B14-8BFD-AD28-3ABB-6C1CEA0B7B7D}"/>
              </a:ext>
            </a:extLst>
          </p:cNvPr>
          <p:cNvSpPr txBox="1"/>
          <p:nvPr/>
        </p:nvSpPr>
        <p:spPr>
          <a:xfrm>
            <a:off x="7785463" y="578249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521BCCB-55C5-C905-CD27-350374927185}"/>
              </a:ext>
            </a:extLst>
          </p:cNvPr>
          <p:cNvSpPr txBox="1"/>
          <p:nvPr/>
        </p:nvSpPr>
        <p:spPr>
          <a:xfrm>
            <a:off x="3196046" y="627670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956790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A796C32-5798-69FC-9DC8-774362DB95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39" y="167971"/>
            <a:ext cx="4353821" cy="6522058"/>
          </a:xfrm>
          <a:prstGeom prst="rect">
            <a:avLst/>
          </a:prstGeom>
          <a:effectLst>
            <a:outerShdw blurRad="50800" dist="50800" dir="2040000" sx="103000" sy="103000" algn="ctr" rotWithShape="0">
              <a:schemeClr val="tx1"/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3DD734C-0DC4-3CD0-5019-3DFCB5C71D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152" y="133135"/>
            <a:ext cx="3823915" cy="58111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50800" dir="2040000" sx="103000" sy="103000" algn="ctr" rotWithShape="0">
              <a:schemeClr val="tx1"/>
            </a:outerShdw>
          </a:effec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95653AA-96C2-FFB0-74A7-3C3D3CA4C859}"/>
              </a:ext>
            </a:extLst>
          </p:cNvPr>
          <p:cNvSpPr txBox="1"/>
          <p:nvPr/>
        </p:nvSpPr>
        <p:spPr>
          <a:xfrm>
            <a:off x="4114800" y="297833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4CA7AA4-D759-0E32-DDED-DB5B48B08814}"/>
              </a:ext>
            </a:extLst>
          </p:cNvPr>
          <p:cNvSpPr txBox="1"/>
          <p:nvPr/>
        </p:nvSpPr>
        <p:spPr>
          <a:xfrm>
            <a:off x="5669280" y="6078582"/>
            <a:ext cx="258436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smrk</a:t>
            </a:r>
            <a:r>
              <a:rPr lang="cs-CZ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 o = 442 cm     </a:t>
            </a:r>
            <a:r>
              <a:rPr lang="cs-CZ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2024</a:t>
            </a:r>
          </a:p>
          <a:p>
            <a:r>
              <a:rPr lang="cs-CZ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      v = 47 m         </a:t>
            </a:r>
            <a:r>
              <a:rPr lang="cs-CZ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2014</a:t>
            </a:r>
            <a:r>
              <a:rPr lang="cs-CZ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endParaRPr lang="cs-CZ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22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11BA327-28F7-8381-530B-4745096E97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681" y="1555148"/>
            <a:ext cx="4081549" cy="342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7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29FBAFF-DCF7-F7BB-EA1A-A6557373E2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736" y="115389"/>
            <a:ext cx="4416758" cy="6616338"/>
          </a:xfrm>
          <a:prstGeom prst="rect">
            <a:avLst/>
          </a:prstGeom>
          <a:effectLst>
            <a:outerShdw blurRad="50800" dist="50800" dir="2040000" sx="103000" sy="103000" algn="ctr" rotWithShape="0">
              <a:schemeClr val="tx1"/>
            </a:outerShdw>
          </a:effec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6934CF4-BC30-E686-3BD4-4C2FF044E366}"/>
              </a:ext>
            </a:extLst>
          </p:cNvPr>
          <p:cNvSpPr txBox="1"/>
          <p:nvPr/>
        </p:nvSpPr>
        <p:spPr>
          <a:xfrm>
            <a:off x="5060721" y="5880837"/>
            <a:ext cx="362952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Dianský</a:t>
            </a:r>
            <a:r>
              <a:rPr lang="cs-CZ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smrk</a:t>
            </a:r>
            <a:r>
              <a:rPr lang="cs-CZ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</a:t>
            </a:r>
            <a:r>
              <a:rPr lang="cs-CZ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 = 523 cm </a:t>
            </a:r>
            <a:r>
              <a:rPr lang="cs-CZ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(130 – 150)</a:t>
            </a:r>
          </a:p>
          <a:p>
            <a:r>
              <a:rPr lang="cs-CZ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                       v = 50 m          </a:t>
            </a:r>
            <a:r>
              <a:rPr lang="cs-CZ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2024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68766B8-8195-CC70-8909-4941A5E1800A}"/>
              </a:ext>
            </a:extLst>
          </p:cNvPr>
          <p:cNvSpPr txBox="1"/>
          <p:nvPr/>
        </p:nvSpPr>
        <p:spPr>
          <a:xfrm>
            <a:off x="227736" y="637327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2024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A47F2A83-7D06-A167-33BF-2BB78636F1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828" y="115389"/>
            <a:ext cx="3682413" cy="5542602"/>
          </a:xfrm>
          <a:prstGeom prst="rect">
            <a:avLst/>
          </a:prstGeom>
          <a:effectLst>
            <a:outerShdw blurRad="50800" dist="50800" dir="2040000" sx="103000" sy="103000" algn="ctr" rotWithShape="0">
              <a:schemeClr val="tx1"/>
            </a:outerShdw>
          </a:effec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CE04FA5-CF10-C0B2-321E-6D51DEFBE9AB}"/>
              </a:ext>
            </a:extLst>
          </p:cNvPr>
          <p:cNvSpPr txBox="1"/>
          <p:nvPr/>
        </p:nvSpPr>
        <p:spPr>
          <a:xfrm>
            <a:off x="5007828" y="528865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31712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2EF6C4D-CD60-A5BA-0B54-07CDDB9C61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2491" y="265503"/>
            <a:ext cx="2585979" cy="6018351"/>
          </a:xfrm>
          <a:prstGeom prst="rect">
            <a:avLst/>
          </a:prstGeom>
          <a:effectLst>
            <a:outerShdw blurRad="50800" dist="50800" dir="4620000" sx="105000" sy="105000" algn="ctr" rotWithShape="0">
              <a:schemeClr val="tx1"/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0B4BB73-62CA-A6FB-A9E0-3D56ACE496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263" y="168423"/>
            <a:ext cx="4147179" cy="6212509"/>
          </a:xfrm>
          <a:prstGeom prst="rect">
            <a:avLst/>
          </a:prstGeom>
          <a:effectLst>
            <a:outerShdw blurRad="50800" dist="50800" dir="4620000" sx="103000" sy="103000" algn="ctr" rotWithShape="0">
              <a:schemeClr val="tx1"/>
            </a:outerShdw>
          </a:effec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171409B-D28F-A6AF-CC71-04A1C1A6F771}"/>
              </a:ext>
            </a:extLst>
          </p:cNvPr>
          <p:cNvSpPr txBox="1"/>
          <p:nvPr/>
        </p:nvSpPr>
        <p:spPr>
          <a:xfrm>
            <a:off x="142269" y="6301836"/>
            <a:ext cx="2031454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Kynžvartský smrk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C0E3662-3B0A-F91B-21F8-16F75963DD0E}"/>
              </a:ext>
            </a:extLst>
          </p:cNvPr>
          <p:cNvSpPr txBox="1"/>
          <p:nvPr/>
        </p:nvSpPr>
        <p:spPr>
          <a:xfrm>
            <a:off x="6682269" y="6283854"/>
            <a:ext cx="2206250" cy="400110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Sychravův</a:t>
            </a:r>
            <a:r>
              <a:rPr lang="cs-CZ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smrk</a:t>
            </a:r>
          </a:p>
        </p:txBody>
      </p:sp>
    </p:spTree>
    <p:extLst>
      <p:ext uri="{BB962C8B-B14F-4D97-AF65-F5344CB8AC3E}">
        <p14:creationId xmlns:p14="http://schemas.microsoft.com/office/powerpoint/2010/main" val="2876634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3FBBE977-8F3B-9E48-E6A6-B8DEC13FD1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227" y="213357"/>
            <a:ext cx="3298946" cy="4948419"/>
          </a:xfrm>
          <a:prstGeom prst="rect">
            <a:avLst/>
          </a:prstGeom>
          <a:effectLst>
            <a:outerShdw blurRad="50800" dist="50800" dir="4620000" sx="104000" sy="104000" algn="ctr" rotWithShape="0">
              <a:schemeClr val="tx1"/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D617A02-5581-98B2-891C-10631AE0B6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383213" y="2650036"/>
            <a:ext cx="4240965" cy="2838992"/>
          </a:xfrm>
          <a:prstGeom prst="rect">
            <a:avLst/>
          </a:prstGeom>
          <a:effectLst>
            <a:outerShdw blurRad="50800" dist="50800" dir="2040000" sx="103000" sy="103000" algn="ctr" rotWithShape="0">
              <a:schemeClr val="tx1"/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1836FAD-85D2-4BF2-FAE2-CDCB20EF76D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403" y="213357"/>
            <a:ext cx="2967761" cy="4445729"/>
          </a:xfrm>
          <a:prstGeom prst="rect">
            <a:avLst/>
          </a:prstGeom>
          <a:effectLst>
            <a:outerShdw blurRad="50800" dist="50800" dir="4620000" sx="104000" sy="104000" algn="ctr" rotWithShape="0">
              <a:schemeClr val="tx1"/>
            </a:outerShdw>
          </a:effec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CA12523-5900-72CA-35A0-FCFF0D912642}"/>
              </a:ext>
            </a:extLst>
          </p:cNvPr>
          <p:cNvSpPr txBox="1"/>
          <p:nvPr/>
        </p:nvSpPr>
        <p:spPr>
          <a:xfrm>
            <a:off x="3691789" y="49837"/>
            <a:ext cx="176041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Největší </a:t>
            </a:r>
          </a:p>
          <a:p>
            <a:pPr algn="ctr"/>
            <a:r>
              <a:rPr lang="cs-CZ" sz="32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známé </a:t>
            </a:r>
          </a:p>
          <a:p>
            <a:pPr algn="ctr"/>
            <a:r>
              <a:rPr lang="cs-CZ" sz="32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smrky ČR</a:t>
            </a:r>
          </a:p>
          <a:p>
            <a:pPr algn="ctr"/>
            <a:r>
              <a:rPr lang="cs-CZ" sz="1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( k  11. 1. 2024 )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4E38372-4940-A1C4-34F6-577A5CEE2827}"/>
              </a:ext>
            </a:extLst>
          </p:cNvPr>
          <p:cNvSpPr txBox="1"/>
          <p:nvPr/>
        </p:nvSpPr>
        <p:spPr>
          <a:xfrm>
            <a:off x="406288" y="4930956"/>
            <a:ext cx="22879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1. Kynžvartský smrk</a:t>
            </a:r>
          </a:p>
          <a:p>
            <a:pPr algn="ctr"/>
            <a:r>
              <a:rPr lang="cs-CZ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(Tachovská brázda)</a:t>
            </a:r>
          </a:p>
          <a:p>
            <a:pPr algn="ctr"/>
            <a:r>
              <a:rPr lang="cs-CZ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 = 528 cm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F589478-2214-6818-9AB8-BFAB03907972}"/>
              </a:ext>
            </a:extLst>
          </p:cNvPr>
          <p:cNvSpPr txBox="1"/>
          <p:nvPr/>
        </p:nvSpPr>
        <p:spPr>
          <a:xfrm>
            <a:off x="2529612" y="6273345"/>
            <a:ext cx="4084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2. </a:t>
            </a:r>
            <a:r>
              <a:rPr lang="cs-CZ" sz="2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Dianský</a:t>
            </a:r>
            <a:r>
              <a:rPr lang="cs-CZ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smrk </a:t>
            </a:r>
            <a:r>
              <a:rPr lang="cs-CZ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(Český les)   </a:t>
            </a:r>
            <a:r>
              <a:rPr lang="cs-CZ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 = 523 cm</a:t>
            </a:r>
            <a:endParaRPr lang="cs-CZ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52847C3-829D-2016-77F7-EBF1BC4673A7}"/>
              </a:ext>
            </a:extLst>
          </p:cNvPr>
          <p:cNvSpPr txBox="1"/>
          <p:nvPr/>
        </p:nvSpPr>
        <p:spPr>
          <a:xfrm>
            <a:off x="6508270" y="5321952"/>
            <a:ext cx="23600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3.  </a:t>
            </a:r>
            <a:r>
              <a:rPr lang="cs-CZ" sz="2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Sychravův</a:t>
            </a:r>
            <a:r>
              <a:rPr lang="cs-CZ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smrk</a:t>
            </a:r>
          </a:p>
          <a:p>
            <a:r>
              <a:rPr lang="cs-CZ" sz="20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(Slavkovský les, Lazy)</a:t>
            </a:r>
          </a:p>
          <a:p>
            <a:pPr algn="ctr"/>
            <a:r>
              <a:rPr lang="cs-CZ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 = 514 cm</a:t>
            </a:r>
            <a:endParaRPr lang="cs-CZ" sz="16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928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D849DC7-47B0-6FF4-96AF-4E486AE9C2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766937" y="1126245"/>
            <a:ext cx="6082440" cy="4071715"/>
          </a:xfrm>
          <a:prstGeom prst="rect">
            <a:avLst/>
          </a:prstGeom>
          <a:effectLst>
            <a:outerShdw blurRad="50800" dist="50800" dir="5400000" sx="104000" sy="104000" algn="ctr" rotWithShape="0">
              <a:schemeClr val="tx1"/>
            </a:outerShdw>
          </a:effec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31D6D1B-3A9E-AADC-E3A2-AB4BA54E38EC}"/>
              </a:ext>
            </a:extLst>
          </p:cNvPr>
          <p:cNvSpPr txBox="1"/>
          <p:nvPr/>
        </p:nvSpPr>
        <p:spPr>
          <a:xfrm>
            <a:off x="512596" y="6133291"/>
            <a:ext cx="3309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lípa velkolistá   </a:t>
            </a:r>
            <a:r>
              <a:rPr lang="cs-CZ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 = 412 cm </a:t>
            </a:r>
            <a:r>
              <a:rPr lang="cs-CZ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2024</a:t>
            </a:r>
            <a:r>
              <a:rPr lang="cs-CZ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;   v = 35 m   </a:t>
            </a:r>
            <a:r>
              <a:rPr lang="cs-CZ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2019</a:t>
            </a:r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99BA158-0C35-F8AB-F4BD-C1E50E7EED8A}"/>
              </a:ext>
            </a:extLst>
          </p:cNvPr>
          <p:cNvSpPr txBox="1"/>
          <p:nvPr/>
        </p:nvSpPr>
        <p:spPr>
          <a:xfrm>
            <a:off x="4772299" y="6350681"/>
            <a:ext cx="4215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lípa velkolistá   </a:t>
            </a:r>
            <a:r>
              <a:rPr lang="cs-CZ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 = 430 cm;   v = 16 m</a:t>
            </a:r>
            <a:r>
              <a:rPr lang="cs-CZ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 </a:t>
            </a:r>
            <a:r>
              <a:rPr lang="cs-CZ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2014</a:t>
            </a:r>
            <a:endParaRPr lang="cs-CZ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3947365-337A-2827-7E98-F68593AAF5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546" y="120882"/>
            <a:ext cx="3556853" cy="6022091"/>
          </a:xfrm>
          <a:prstGeom prst="rect">
            <a:avLst/>
          </a:prstGeom>
          <a:effectLst>
            <a:glow rad="127000">
              <a:schemeClr val="tx1"/>
            </a:glow>
            <a:outerShdw sx="1000" sy="1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391810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9E6958D-B46B-B1CB-E2FB-8D5A145504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379" y="246017"/>
            <a:ext cx="4249621" cy="6365966"/>
          </a:xfrm>
          <a:prstGeom prst="rect">
            <a:avLst/>
          </a:prstGeom>
          <a:effectLst>
            <a:outerShdw blurRad="50800" dist="50800" dir="5400000" sx="104000" sy="104000" algn="ctr" rotWithShape="0">
              <a:schemeClr val="tx1"/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C414EEC-3976-C2A2-90FA-64A29FC2F8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497" y="246017"/>
            <a:ext cx="3950246" cy="5370603"/>
          </a:xfrm>
          <a:prstGeom prst="rect">
            <a:avLst/>
          </a:prstGeom>
          <a:effectLst>
            <a:outerShdw blurRad="50800" dist="50800" dir="5400000" sx="104000" sy="104000" algn="ctr" rotWithShape="0">
              <a:schemeClr val="tx1"/>
            </a:outerShdw>
          </a:effec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9B70EA7-8E45-383A-871F-E356F908C7AC}"/>
              </a:ext>
            </a:extLst>
          </p:cNvPr>
          <p:cNvSpPr txBox="1"/>
          <p:nvPr/>
        </p:nvSpPr>
        <p:spPr>
          <a:xfrm>
            <a:off x="5145265" y="5895703"/>
            <a:ext cx="3737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lípa srdčitá</a:t>
            </a:r>
            <a:r>
              <a:rPr lang="cs-CZ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</a:t>
            </a:r>
            <a:r>
              <a:rPr lang="cs-CZ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 = 357 cm  </a:t>
            </a:r>
            <a:r>
              <a:rPr lang="cs-CZ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(120-160)</a:t>
            </a:r>
          </a:p>
          <a:p>
            <a:r>
              <a:rPr lang="cs-CZ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                                          </a:t>
            </a:r>
            <a:r>
              <a:rPr lang="cs-CZ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2024  </a:t>
            </a:r>
            <a:endParaRPr lang="cs-CZ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72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D37D59C4-EDBF-4170-4AA1-C722B3A6BE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3855" y="175218"/>
            <a:ext cx="3059002" cy="6507564"/>
          </a:xfrm>
          <a:prstGeom prst="rect">
            <a:avLst/>
          </a:prstGeom>
          <a:effectLst>
            <a:outerShdw blurRad="50800" dist="50800" dir="5400000" sx="103000" sy="103000" algn="ctr" rotWithShape="0">
              <a:schemeClr val="tx1"/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849FED6-20B9-E38D-46CB-2326B2CFE1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69" y="1157690"/>
            <a:ext cx="4948611" cy="5099902"/>
          </a:xfrm>
          <a:prstGeom prst="rect">
            <a:avLst/>
          </a:prstGeom>
          <a:effectLst>
            <a:outerShdw blurRad="50800" dist="50800" dir="5400000" sx="103000" sy="103000" algn="ctr" rotWithShape="0">
              <a:schemeClr val="tx1"/>
            </a:outerShdw>
          </a:effec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A1A0041-9315-0C7C-B81F-D2E66A282174}"/>
              </a:ext>
            </a:extLst>
          </p:cNvPr>
          <p:cNvSpPr txBox="1"/>
          <p:nvPr/>
        </p:nvSpPr>
        <p:spPr>
          <a:xfrm>
            <a:off x="84825" y="200298"/>
            <a:ext cx="4617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vysoké buky, pahýly a torza kmenů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2D48654-4303-BE94-6038-FA64F030B8DD}"/>
              </a:ext>
            </a:extLst>
          </p:cNvPr>
          <p:cNvSpPr txBox="1"/>
          <p:nvPr/>
        </p:nvSpPr>
        <p:spPr>
          <a:xfrm>
            <a:off x="1630474" y="622576"/>
            <a:ext cx="362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B0F0"/>
                </a:solidFill>
              </a:rPr>
              <a:t>výšky buků:  35 až 46 metrů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B5F91AF-FB9E-6AB7-0875-B7F55EADB807}"/>
              </a:ext>
            </a:extLst>
          </p:cNvPr>
          <p:cNvSpPr txBox="1"/>
          <p:nvPr/>
        </p:nvSpPr>
        <p:spPr>
          <a:xfrm>
            <a:off x="1512116" y="6114217"/>
            <a:ext cx="1859805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o = 389 cm; v = 37m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EB3D52C-84E0-7A3C-76DD-87AD19D8F01B}"/>
              </a:ext>
            </a:extLst>
          </p:cNvPr>
          <p:cNvSpPr txBox="1"/>
          <p:nvPr/>
        </p:nvSpPr>
        <p:spPr>
          <a:xfrm>
            <a:off x="4424855" y="6452771"/>
            <a:ext cx="1906291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o = 396 cm; v = 38 m</a:t>
            </a:r>
          </a:p>
        </p:txBody>
      </p:sp>
    </p:spTree>
    <p:extLst>
      <p:ext uri="{BB962C8B-B14F-4D97-AF65-F5344CB8AC3E}">
        <p14:creationId xmlns:p14="http://schemas.microsoft.com/office/powerpoint/2010/main" val="236265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BC91C468-4A5D-8C91-B7F8-2CFA570BA0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189" y="305583"/>
            <a:ext cx="2989165" cy="5886508"/>
          </a:xfrm>
          <a:prstGeom prst="rect">
            <a:avLst/>
          </a:prstGeom>
          <a:effectLst>
            <a:outerShdw blurRad="50800" dist="38100" dir="5400000" sx="102000" sy="102000" algn="ctr" rotWithShape="0">
              <a:schemeClr val="tx1"/>
            </a:outerShdw>
          </a:effec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3DC804A-7F81-9C6B-26FF-78F114E7196E}"/>
              </a:ext>
            </a:extLst>
          </p:cNvPr>
          <p:cNvSpPr txBox="1"/>
          <p:nvPr/>
        </p:nvSpPr>
        <p:spPr>
          <a:xfrm>
            <a:off x="5804759" y="6210289"/>
            <a:ext cx="16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C000"/>
                </a:solidFill>
              </a:rPr>
              <a:t>živý pahýl buku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702E063-34D2-81D7-AB5E-40DAF41106A0}"/>
              </a:ext>
            </a:extLst>
          </p:cNvPr>
          <p:cNvSpPr txBox="1"/>
          <p:nvPr/>
        </p:nvSpPr>
        <p:spPr>
          <a:xfrm>
            <a:off x="424646" y="6187920"/>
            <a:ext cx="3370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C000"/>
                </a:solidFill>
              </a:rPr>
              <a:t>buk na západním okraji rezervace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6917969-E962-7C8F-6987-3EDF0B5B74AF}"/>
              </a:ext>
            </a:extLst>
          </p:cNvPr>
          <p:cNvSpPr txBox="1"/>
          <p:nvPr/>
        </p:nvSpPr>
        <p:spPr>
          <a:xfrm>
            <a:off x="4042836" y="4967047"/>
            <a:ext cx="132921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C000"/>
                </a:solidFill>
              </a:rPr>
              <a:t>o = 424 cm</a:t>
            </a:r>
          </a:p>
          <a:p>
            <a: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2024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4CE7B7D-3714-4FAB-9B42-D948656C7787}"/>
              </a:ext>
            </a:extLst>
          </p:cNvPr>
          <p:cNvSpPr txBox="1"/>
          <p:nvPr/>
        </p:nvSpPr>
        <p:spPr>
          <a:xfrm>
            <a:off x="7747995" y="6192090"/>
            <a:ext cx="1217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C000"/>
                </a:solidFill>
              </a:rPr>
              <a:t>o = 439 cm</a:t>
            </a:r>
          </a:p>
          <a:p>
            <a: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2024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17C8F3C9-1360-B6EE-A92E-15DA2C3FE8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40" y="557947"/>
            <a:ext cx="3597185" cy="5515684"/>
          </a:xfrm>
          <a:prstGeom prst="rect">
            <a:avLst/>
          </a:prstGeom>
          <a:effectLst>
            <a:outerShdw blurRad="63500" dist="50800" dir="2040000" sx="104000" sy="104000" algn="ctr" rotWithShape="0">
              <a:schemeClr val="tx1"/>
            </a:outerShdw>
          </a:effec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859C855-8532-A41D-7FAE-45F2E0CB6C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8841" y="300748"/>
            <a:ext cx="2014727" cy="4288696"/>
          </a:xfrm>
          <a:prstGeom prst="rect">
            <a:avLst/>
          </a:prstGeom>
          <a:effectLst>
            <a:outerShdw blurRad="76200" dist="12700" sx="106000" sy="106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1216143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8C870BAE-5193-4F62-70D6-F43D43DCEF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500" y="204186"/>
            <a:ext cx="3331108" cy="37552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sx="102000" sy="102000" algn="tl" rotWithShape="0">
              <a:srgbClr val="000000"/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36DE4CFE-07EB-950A-8496-EB114E43D02F}"/>
              </a:ext>
            </a:extLst>
          </p:cNvPr>
          <p:cNvSpPr txBox="1"/>
          <p:nvPr/>
        </p:nvSpPr>
        <p:spPr>
          <a:xfrm>
            <a:off x="145418" y="4181383"/>
            <a:ext cx="43011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Malá obora na </a:t>
            </a:r>
            <a:r>
              <a:rPr lang="cs-CZ" sz="20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Dianabergu</a:t>
            </a:r>
            <a:r>
              <a:rPr lang="cs-CZ" sz="20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cs-CZ" sz="2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(21,9 ha)</a:t>
            </a:r>
          </a:p>
          <a:p>
            <a:r>
              <a:rPr lang="cs-CZ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od 18. listopadu 1926 rozhodnutím </a:t>
            </a:r>
          </a:p>
          <a:p>
            <a:r>
              <a:rPr lang="cs-CZ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Státního pozemkového úřadu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00B13794-37F1-D66C-B375-AEDA49B47C1E}"/>
              </a:ext>
            </a:extLst>
          </p:cNvPr>
          <p:cNvSpPr txBox="1"/>
          <p:nvPr/>
        </p:nvSpPr>
        <p:spPr>
          <a:xfrm>
            <a:off x="145418" y="5307426"/>
            <a:ext cx="43828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Přírodní rezervace Diana  </a:t>
            </a:r>
            <a:r>
              <a:rPr lang="cs-CZ" sz="2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(20,41 ha)</a:t>
            </a:r>
            <a:endParaRPr lang="cs-CZ" sz="20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r>
              <a:rPr lang="cs-CZ" sz="2000" dirty="0"/>
              <a:t>  </a:t>
            </a:r>
            <a:r>
              <a:rPr lang="cs-CZ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od 3. září 1998 nařízením OÚ v Tachově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875FEB1C-55CF-4DD3-DFCA-2B03F298BB08}"/>
              </a:ext>
            </a:extLst>
          </p:cNvPr>
          <p:cNvSpPr txBox="1"/>
          <p:nvPr/>
        </p:nvSpPr>
        <p:spPr>
          <a:xfrm>
            <a:off x="261500" y="6378067"/>
            <a:ext cx="7424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i="1" dirty="0"/>
              <a:t>( zdroj: Vrška T. et Al. 2012: Dynamika vývoje pralesovitých rezervací v České republice 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9EE51E7-D469-C98A-3982-0320AE21F5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6206" y="259679"/>
            <a:ext cx="4473380" cy="4817086"/>
          </a:xfrm>
          <a:prstGeom prst="rect">
            <a:avLst/>
          </a:prstGeom>
          <a:effectLst>
            <a:outerShdw blurRad="279400" dist="50800" dir="3000000" sx="102000" sy="102000" algn="ctr" rotWithShape="0">
              <a:schemeClr val="tx1"/>
            </a:outerShdw>
          </a:effectLst>
        </p:spPr>
      </p:pic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94E5E204-BF30-3499-9E96-AD10D31B4BB1}"/>
              </a:ext>
            </a:extLst>
          </p:cNvPr>
          <p:cNvCxnSpPr>
            <a:cxnSpLocks/>
          </p:cNvCxnSpPr>
          <p:nvPr/>
        </p:nvCxnSpPr>
        <p:spPr>
          <a:xfrm>
            <a:off x="2711361" y="2490074"/>
            <a:ext cx="3637188" cy="1996152"/>
          </a:xfrm>
          <a:prstGeom prst="straightConnector1">
            <a:avLst/>
          </a:prstGeom>
          <a:ln w="31750">
            <a:solidFill>
              <a:schemeClr val="accent2">
                <a:lumMod val="75000"/>
              </a:schemeClr>
            </a:solidFill>
            <a:headEnd type="stealth" w="lg" len="med"/>
            <a:tailEnd type="oval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102FB2D5-E939-D587-20A3-8BE7903401D3}"/>
              </a:ext>
            </a:extLst>
          </p:cNvPr>
          <p:cNvSpPr txBox="1"/>
          <p:nvPr/>
        </p:nvSpPr>
        <p:spPr>
          <a:xfrm>
            <a:off x="404144" y="3259723"/>
            <a:ext cx="32181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nadmořská výška: 500 – 530 m n.m.</a:t>
            </a:r>
          </a:p>
        </p:txBody>
      </p:sp>
    </p:spTree>
    <p:extLst>
      <p:ext uri="{BB962C8B-B14F-4D97-AF65-F5344CB8AC3E}">
        <p14:creationId xmlns:p14="http://schemas.microsoft.com/office/powerpoint/2010/main" val="3140432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BB453E6-4D6C-15DB-FA92-93205FD927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802" y="190500"/>
            <a:ext cx="3636279" cy="5431973"/>
          </a:xfrm>
          <a:prstGeom prst="rect">
            <a:avLst/>
          </a:prstGeom>
          <a:effectLst>
            <a:outerShdw blurRad="50800" dist="50800" dir="5400000" sx="103000" sy="103000" algn="ctr" rotWithShape="0">
              <a:schemeClr val="tx1"/>
            </a:outerShdw>
          </a:effec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1161965-F5C1-9A47-D591-8DE661920951}"/>
              </a:ext>
            </a:extLst>
          </p:cNvPr>
          <p:cNvSpPr txBox="1"/>
          <p:nvPr/>
        </p:nvSpPr>
        <p:spPr>
          <a:xfrm>
            <a:off x="880909" y="5844296"/>
            <a:ext cx="307412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buk </a:t>
            </a:r>
            <a:r>
              <a:rPr lang="cs-CZ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 o = 419 cm          </a:t>
            </a:r>
            <a:r>
              <a:rPr lang="cs-CZ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2019</a:t>
            </a:r>
          </a:p>
          <a:p>
            <a:r>
              <a:rPr lang="cs-CZ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     v = 36 m              </a:t>
            </a:r>
            <a:r>
              <a:rPr lang="cs-CZ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2015         </a:t>
            </a:r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85C012E-CC9D-219B-F624-FFF33C5C20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6206" y="190500"/>
            <a:ext cx="4335843" cy="6477000"/>
          </a:xfrm>
          <a:prstGeom prst="rect">
            <a:avLst/>
          </a:prstGeom>
          <a:effectLst>
            <a:outerShdw blurRad="50800" dist="50800" dir="5400000" sx="103000" sy="103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1138772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7A3BA674-656D-6BB2-1A2A-6ECD41F947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4298" y="337591"/>
            <a:ext cx="5379867" cy="4092017"/>
          </a:xfrm>
          <a:prstGeom prst="rect">
            <a:avLst/>
          </a:prstGeom>
          <a:effectLst>
            <a:outerShdw blurRad="50800" dist="50800" dir="5400000" sx="103000" sy="103000" algn="ctr" rotWithShape="0">
              <a:schemeClr val="tx1"/>
            </a:outerShdw>
          </a:effec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25C98438-2593-E396-5339-932FE9E2A4F7}"/>
              </a:ext>
            </a:extLst>
          </p:cNvPr>
          <p:cNvSpPr txBox="1"/>
          <p:nvPr/>
        </p:nvSpPr>
        <p:spPr>
          <a:xfrm>
            <a:off x="342173" y="5408835"/>
            <a:ext cx="33121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buk      </a:t>
            </a:r>
            <a:r>
              <a:rPr lang="cs-CZ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 = 441 cm</a:t>
            </a:r>
          </a:p>
          <a:p>
            <a:r>
              <a:rPr lang="cs-CZ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      </a:t>
            </a:r>
            <a:r>
              <a:rPr lang="cs-CZ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v = 45 m           </a:t>
            </a:r>
            <a:r>
              <a:rPr lang="cs-CZ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2024</a:t>
            </a:r>
            <a:endParaRPr lang="cs-CZ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C9A3BEC-E972-DA03-AB89-C819D15858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34" y="168675"/>
            <a:ext cx="3281436" cy="4901899"/>
          </a:xfrm>
          <a:prstGeom prst="rect">
            <a:avLst/>
          </a:prstGeom>
          <a:effectLst>
            <a:outerShdw blurRad="50800" dist="50800" dir="5400000" sx="103000" sy="103000" algn="ctr" rotWithShape="0">
              <a:schemeClr val="tx1"/>
            </a:outerShdw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241EA6D-2D6B-D17D-C763-6CADA27C17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8283" y="4240183"/>
            <a:ext cx="3776311" cy="2527943"/>
          </a:xfrm>
          <a:prstGeom prst="rect">
            <a:avLst/>
          </a:prstGeom>
          <a:effectLst>
            <a:outerShdw blurRad="50800" dist="50800" dir="11880000" sx="103000" sy="103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4279544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14EF9F6-0152-D7CB-5993-51A8A27EAD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172999" y="2568938"/>
            <a:ext cx="4853856" cy="3249275"/>
          </a:xfrm>
          <a:prstGeom prst="rect">
            <a:avLst/>
          </a:prstGeom>
          <a:effectLst>
            <a:outerShdw blurRad="50800" dist="50800" dir="5400000" sx="103000" sy="103000" algn="ctr" rotWithShape="0">
              <a:schemeClr val="tx1"/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9D6EEB9-0C7C-40FA-BE5E-5B2B205746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308099" y="2861601"/>
            <a:ext cx="4853859" cy="2663952"/>
          </a:xfrm>
          <a:prstGeom prst="rect">
            <a:avLst/>
          </a:prstGeom>
          <a:effectLst>
            <a:outerShdw blurRad="50800" dist="50800" dir="5400000" sx="104000" sy="104000" algn="ctr" rotWithShape="0">
              <a:schemeClr val="tx1"/>
            </a:outerShdw>
          </a:effec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10BE84E-C741-3815-789D-EE4701539804}"/>
              </a:ext>
            </a:extLst>
          </p:cNvPr>
          <p:cNvSpPr txBox="1"/>
          <p:nvPr/>
        </p:nvSpPr>
        <p:spPr>
          <a:xfrm>
            <a:off x="3728622" y="319596"/>
            <a:ext cx="38731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buk   </a:t>
            </a:r>
            <a:r>
              <a:rPr lang="cs-CZ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 = 441 cm                 </a:t>
            </a:r>
            <a: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2024</a:t>
            </a:r>
          </a:p>
          <a:p>
            <a:r>
              <a:rPr lang="cs-CZ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   o </a:t>
            </a:r>
            <a:r>
              <a:rPr lang="cs-CZ" sz="1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přes nádor </a:t>
            </a:r>
            <a:r>
              <a:rPr lang="cs-CZ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= 548 cm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0AC2F2A-DC60-8534-9B02-8F2276D00B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95" y="67824"/>
            <a:ext cx="2719808" cy="6552683"/>
          </a:xfrm>
          <a:prstGeom prst="rect">
            <a:avLst/>
          </a:prstGeom>
          <a:solidFill>
            <a:schemeClr val="bg2">
              <a:lumMod val="10000"/>
              <a:alpha val="87000"/>
            </a:schemeClr>
          </a:solidFill>
          <a:effectLst>
            <a:outerShdw blurRad="50800" dist="101600" dir="2640000" sx="102000" sy="102000" algn="ctr" rotWithShape="0">
              <a:schemeClr val="tx1"/>
            </a:outerShdw>
          </a:effec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975207E-AD09-073B-D3C9-E179E9D74709}"/>
              </a:ext>
            </a:extLst>
          </p:cNvPr>
          <p:cNvSpPr txBox="1"/>
          <p:nvPr/>
        </p:nvSpPr>
        <p:spPr>
          <a:xfrm>
            <a:off x="193050" y="6251172"/>
            <a:ext cx="652743" cy="369332"/>
          </a:xfrm>
          <a:prstGeom prst="rect">
            <a:avLst/>
          </a:prstGeom>
          <a:solidFill>
            <a:schemeClr val="bg2">
              <a:lumMod val="10000"/>
              <a:alpha val="55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C000"/>
                </a:solidFill>
              </a:rPr>
              <a:t>2024</a:t>
            </a:r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F5471825-95F7-F2AA-9496-0D95C5F9144B}"/>
              </a:ext>
            </a:extLst>
          </p:cNvPr>
          <p:cNvCxnSpPr>
            <a:cxnSpLocks/>
          </p:cNvCxnSpPr>
          <p:nvPr/>
        </p:nvCxnSpPr>
        <p:spPr>
          <a:xfrm flipH="1">
            <a:off x="1602377" y="4032069"/>
            <a:ext cx="923109" cy="1506582"/>
          </a:xfrm>
          <a:prstGeom prst="straightConnector1">
            <a:avLst/>
          </a:prstGeom>
          <a:ln w="31750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D29ACF17-441B-5A86-352E-7337EC8292A4}"/>
              </a:ext>
            </a:extLst>
          </p:cNvPr>
          <p:cNvCxnSpPr>
            <a:cxnSpLocks/>
          </p:cNvCxnSpPr>
          <p:nvPr/>
        </p:nvCxnSpPr>
        <p:spPr>
          <a:xfrm flipH="1">
            <a:off x="1602377" y="3944983"/>
            <a:ext cx="923109" cy="87086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8C231247-8178-6AF6-17E1-65AEC759E063}"/>
              </a:ext>
            </a:extLst>
          </p:cNvPr>
          <p:cNvCxnSpPr>
            <a:cxnSpLocks/>
          </p:cNvCxnSpPr>
          <p:nvPr/>
        </p:nvCxnSpPr>
        <p:spPr>
          <a:xfrm flipH="1" flipV="1">
            <a:off x="1785257" y="2185851"/>
            <a:ext cx="740229" cy="1663338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1044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3E12969-77DA-7DA0-C268-EB1AC013FC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39" y="97749"/>
            <a:ext cx="4411778" cy="6590434"/>
          </a:xfrm>
          <a:prstGeom prst="rect">
            <a:avLst/>
          </a:prstGeom>
          <a:effectLst>
            <a:outerShdw blurRad="50800" dist="50800" dir="5400000" sx="103000" sy="103000" algn="ctr" rotWithShape="0">
              <a:schemeClr val="tx1"/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90BAC8E-0CC8-E8EC-C87D-C3700F5E23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567" y="108262"/>
            <a:ext cx="3904594" cy="5832788"/>
          </a:xfrm>
          <a:prstGeom prst="rect">
            <a:avLst/>
          </a:prstGeom>
          <a:effectLst>
            <a:outerShdw blurRad="50800" dist="50800" dir="5400000" sx="103000" sy="103000" algn="ctr" rotWithShape="0">
              <a:schemeClr val="tx1"/>
            </a:outerShdw>
          </a:effec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473666B-A30E-8737-CB64-F7752F2DA807}"/>
              </a:ext>
            </a:extLst>
          </p:cNvPr>
          <p:cNvSpPr txBox="1"/>
          <p:nvPr/>
        </p:nvSpPr>
        <p:spPr>
          <a:xfrm>
            <a:off x="4995566" y="6015131"/>
            <a:ext cx="4052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2. největší buk</a:t>
            </a:r>
            <a:r>
              <a:rPr lang="cs-CZ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 </a:t>
            </a:r>
            <a:r>
              <a:rPr lang="cs-CZ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 = 461 cm     </a:t>
            </a:r>
            <a:r>
              <a:rPr lang="cs-CZ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2019</a:t>
            </a:r>
          </a:p>
          <a:p>
            <a:r>
              <a:rPr lang="cs-CZ" sz="1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                               </a:t>
            </a:r>
            <a:r>
              <a:rPr lang="cs-CZ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v = 37 m         </a:t>
            </a:r>
            <a:r>
              <a:rPr lang="cs-CZ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2015  </a:t>
            </a:r>
            <a:r>
              <a:rPr lang="cs-CZ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2596550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EF29893-58CC-EC6D-576E-8377A3D70F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948095" y="1076584"/>
            <a:ext cx="5640547" cy="377590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B78E8B3-9592-978C-950D-AFAA672D9E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07" y="144262"/>
            <a:ext cx="4354362" cy="652286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A75EAC8-3F32-E261-16A4-9A53EB7A0CCF}"/>
              </a:ext>
            </a:extLst>
          </p:cNvPr>
          <p:cNvSpPr txBox="1"/>
          <p:nvPr/>
        </p:nvSpPr>
        <p:spPr>
          <a:xfrm>
            <a:off x="4718271" y="5784809"/>
            <a:ext cx="37593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největší buk</a:t>
            </a:r>
            <a:r>
              <a:rPr lang="cs-CZ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</a:t>
            </a:r>
            <a:r>
              <a:rPr lang="cs-CZ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 = 464 cm   </a:t>
            </a:r>
            <a:r>
              <a:rPr lang="cs-CZ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2019</a:t>
            </a:r>
          </a:p>
          <a:p>
            <a:r>
              <a:rPr lang="cs-CZ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                        </a:t>
            </a:r>
            <a:r>
              <a:rPr lang="cs-CZ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 = 467 cm  </a:t>
            </a:r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2024</a:t>
            </a:r>
            <a:endParaRPr lang="cs-CZ" sz="2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cs-CZ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                         v = 40 m</a:t>
            </a:r>
            <a:endParaRPr lang="cs-CZ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3543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826628F-29D9-2346-D2C3-C1E7A9AF14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5186"/>
            <a:ext cx="9144000" cy="606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32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B9E5827-E444-2AF7-D3B8-1706ED422D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3915"/>
            <a:ext cx="9144000" cy="631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85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D08528D-4E0B-5BE9-798A-9F5C1A92D3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6947"/>
            <a:ext cx="9144000" cy="610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636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A18A525-F77F-6A4C-A0F2-B67E3BC73D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544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12132B1-CC6D-36D4-F4F4-648F2CD3EF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984" y="116497"/>
            <a:ext cx="4768252" cy="660651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A43CF35-17BC-5D97-C35C-66D4653EC911}"/>
              </a:ext>
            </a:extLst>
          </p:cNvPr>
          <p:cNvSpPr txBox="1"/>
          <p:nvPr/>
        </p:nvSpPr>
        <p:spPr>
          <a:xfrm>
            <a:off x="5233851" y="400595"/>
            <a:ext cx="35493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solidFill>
                  <a:schemeClr val="accent2">
                    <a:lumMod val="75000"/>
                  </a:schemeClr>
                </a:solidFill>
              </a:rPr>
              <a:t>Lišejníky v PR Diana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990F562-B03A-2F10-961A-ACEB17F66F82}"/>
              </a:ext>
            </a:extLst>
          </p:cNvPr>
          <p:cNvSpPr txBox="1"/>
          <p:nvPr/>
        </p:nvSpPr>
        <p:spPr>
          <a:xfrm>
            <a:off x="5233851" y="3492630"/>
            <a:ext cx="36737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215</a:t>
            </a:r>
            <a:r>
              <a:rPr lang="cs-CZ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druhů lišejníků</a:t>
            </a:r>
          </a:p>
          <a:p>
            <a:endParaRPr lang="cs-CZ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cs-CZ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34</a:t>
            </a:r>
            <a:r>
              <a:rPr lang="cs-CZ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druhů, které rostou v Českém lese  </a:t>
            </a:r>
          </a:p>
          <a:p>
            <a:r>
              <a:rPr lang="cs-CZ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     vzácně jen na několika lokalitách    </a:t>
            </a:r>
          </a:p>
          <a:p>
            <a:r>
              <a:rPr lang="cs-CZ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     nebo jen v PR Diana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3B69AFD-2632-DEB1-2ADF-4EDE56AA9F4E}"/>
              </a:ext>
            </a:extLst>
          </p:cNvPr>
          <p:cNvSpPr txBox="1"/>
          <p:nvPr/>
        </p:nvSpPr>
        <p:spPr>
          <a:xfrm>
            <a:off x="5016137" y="1287261"/>
            <a:ext cx="3998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lišejníky   - bioindikátory kvality ovzduší</a:t>
            </a:r>
          </a:p>
          <a:p>
            <a: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       	- bioindikátory zachovalých </a:t>
            </a:r>
          </a:p>
          <a:p>
            <a: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			 lesních porostů </a:t>
            </a:r>
          </a:p>
          <a:p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5ED3D4F-71A3-8336-0D8E-F6106D6DE3E3}"/>
              </a:ext>
            </a:extLst>
          </p:cNvPr>
          <p:cNvSpPr txBox="1"/>
          <p:nvPr/>
        </p:nvSpPr>
        <p:spPr>
          <a:xfrm>
            <a:off x="5016137" y="6272739"/>
            <a:ext cx="1981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Český les 14 (2015)</a:t>
            </a:r>
          </a:p>
        </p:txBody>
      </p:sp>
    </p:spTree>
    <p:extLst>
      <p:ext uri="{BB962C8B-B14F-4D97-AF65-F5344CB8AC3E}">
        <p14:creationId xmlns:p14="http://schemas.microsoft.com/office/powerpoint/2010/main" val="1260608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441E92F-E5BD-C452-2A6A-861ACD28F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2153"/>
            <a:ext cx="9144000" cy="537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4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tx1">
                <a:lumMod val="85000"/>
                <a:lumOff val="15000"/>
              </a:schemeClr>
            </a:gs>
            <a:gs pos="0">
              <a:schemeClr val="accent3">
                <a:lumMod val="89000"/>
              </a:schemeClr>
            </a:gs>
            <a:gs pos="9000">
              <a:schemeClr val="accent3">
                <a:lumMod val="75000"/>
              </a:schemeClr>
            </a:gs>
            <a:gs pos="0">
              <a:schemeClr val="accent3">
                <a:lumMod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B4697A2-C47A-23B0-849C-EED10F9EF7F9}"/>
              </a:ext>
            </a:extLst>
          </p:cNvPr>
          <p:cNvSpPr txBox="1"/>
          <p:nvPr/>
        </p:nvSpPr>
        <p:spPr>
          <a:xfrm>
            <a:off x="566057" y="121919"/>
            <a:ext cx="78204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Rozdíly v </a:t>
            </a:r>
            <a:r>
              <a:rPr lang="cs-CZ" sz="3200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lichenoflóře</a:t>
            </a:r>
            <a:r>
              <a:rPr lang="cs-CZ" sz="32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Českého lesa a Šumavy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E0AD06C-6ADD-9F8F-0C57-D679D107A4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" y="2496038"/>
            <a:ext cx="6191794" cy="4126831"/>
          </a:xfrm>
          <a:prstGeom prst="rect">
            <a:avLst/>
          </a:prstGeom>
          <a:effectLst>
            <a:outerShdw blurRad="50800" dist="50800" dir="5400000" sx="104000" sy="104000" algn="ctr" rotWithShape="0">
              <a:schemeClr val="tx1"/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E656776-07C1-6097-E9D2-CDC5706D94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589" y="880866"/>
            <a:ext cx="4120878" cy="2916161"/>
          </a:xfrm>
          <a:prstGeom prst="rect">
            <a:avLst/>
          </a:prstGeom>
          <a:effectLst>
            <a:outerShdw blurRad="50800" dist="50800" dir="5400000" sx="104000" sy="104000" algn="ctr" rotWithShape="0">
              <a:schemeClr val="tx1"/>
            </a:outerShdw>
          </a:effec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E84817A-CF23-4A12-D8A1-82C23F4BC4F5}"/>
              </a:ext>
            </a:extLst>
          </p:cNvPr>
          <p:cNvSpPr txBox="1"/>
          <p:nvPr/>
        </p:nvSpPr>
        <p:spPr>
          <a:xfrm>
            <a:off x="259533" y="2435078"/>
            <a:ext cx="15434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foto: F. Bouda (DALIB)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57600B2-B210-91A7-1496-A2ED4438CABD}"/>
              </a:ext>
            </a:extLst>
          </p:cNvPr>
          <p:cNvSpPr txBox="1"/>
          <p:nvPr/>
        </p:nvSpPr>
        <p:spPr>
          <a:xfrm>
            <a:off x="6407262" y="3971199"/>
            <a:ext cx="26148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paličkovec korálovitý</a:t>
            </a:r>
          </a:p>
          <a:p>
            <a:pPr algn="ctr"/>
            <a:r>
              <a:rPr lang="cs-CZ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(</a:t>
            </a:r>
            <a:r>
              <a:rPr lang="cs-CZ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Sphaerophorus</a:t>
            </a:r>
            <a:r>
              <a:rPr lang="cs-CZ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globosus</a:t>
            </a:r>
            <a:r>
              <a:rPr lang="cs-CZ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)</a:t>
            </a:r>
          </a:p>
          <a:p>
            <a:pPr algn="ctr"/>
            <a:r>
              <a:rPr lang="cs-CZ" sz="1600" dirty="0">
                <a:solidFill>
                  <a:schemeClr val="accent2">
                    <a:lumMod val="75000"/>
                  </a:schemeClr>
                </a:solidFill>
              </a:rPr>
              <a:t>CR – kriticky ohrožený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EA0ADBE-791F-3E63-AB52-E5BEF63B9F22}"/>
              </a:ext>
            </a:extLst>
          </p:cNvPr>
          <p:cNvSpPr txBox="1"/>
          <p:nvPr/>
        </p:nvSpPr>
        <p:spPr>
          <a:xfrm>
            <a:off x="259533" y="1481559"/>
            <a:ext cx="2389565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terčovka dírkovaná </a:t>
            </a:r>
          </a:p>
          <a:p>
            <a:r>
              <a:rPr lang="cs-CZ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(</a:t>
            </a:r>
            <a:r>
              <a:rPr lang="cs-CZ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Menegazzia</a:t>
            </a:r>
            <a:r>
              <a:rPr lang="cs-CZ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terebrata</a:t>
            </a:r>
            <a:r>
              <a:rPr lang="cs-CZ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)</a:t>
            </a:r>
          </a:p>
          <a:p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CR </a:t>
            </a:r>
            <a:r>
              <a:rPr lang="cs-CZ" sz="1800" dirty="0">
                <a:solidFill>
                  <a:schemeClr val="accent2">
                    <a:lumMod val="75000"/>
                  </a:schemeClr>
                </a:solidFill>
              </a:rPr>
              <a:t>– kriticky ohrožený</a:t>
            </a:r>
            <a:endParaRPr lang="cs-CZ" sz="18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cs-CZ" i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endParaRPr lang="cs-CZ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6083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tx1">
                <a:lumMod val="85000"/>
                <a:lumOff val="15000"/>
              </a:schemeClr>
            </a:gs>
            <a:gs pos="0">
              <a:schemeClr val="accent3">
                <a:lumMod val="89000"/>
              </a:schemeClr>
            </a:gs>
            <a:gs pos="9000">
              <a:schemeClr val="accent3">
                <a:lumMod val="75000"/>
              </a:schemeClr>
            </a:gs>
            <a:gs pos="0">
              <a:schemeClr val="accent3">
                <a:lumMod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FB0FC83-E547-45B4-2C4D-28C66EE9A4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754" y="202942"/>
            <a:ext cx="8708571" cy="5829704"/>
          </a:xfrm>
          <a:prstGeom prst="rect">
            <a:avLst/>
          </a:prstGeom>
          <a:effectLst>
            <a:outerShdw blurRad="50800" dist="50800" dir="5400000" sx="103000" sy="103000" algn="ctr" rotWithShape="0">
              <a:schemeClr val="tx1"/>
            </a:outerShdw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7E4E108-BB97-D516-378E-F75186C41522}"/>
              </a:ext>
            </a:extLst>
          </p:cNvPr>
          <p:cNvSpPr txBox="1"/>
          <p:nvPr/>
        </p:nvSpPr>
        <p:spPr>
          <a:xfrm>
            <a:off x="1626862" y="6254948"/>
            <a:ext cx="6837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stužkovec topolový</a:t>
            </a:r>
            <a:r>
              <a:rPr lang="cs-CZ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(</a:t>
            </a:r>
            <a:r>
              <a:rPr lang="cs-CZ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Ramalina</a:t>
            </a:r>
            <a:r>
              <a:rPr lang="cs-CZ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fastigiata</a:t>
            </a:r>
            <a:r>
              <a:rPr lang="cs-CZ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)           </a:t>
            </a:r>
            <a:r>
              <a:rPr lang="cs-CZ" i="1" dirty="0">
                <a:solidFill>
                  <a:schemeClr val="accent2">
                    <a:lumMod val="75000"/>
                  </a:schemeClr>
                </a:solidFill>
              </a:rPr>
              <a:t>EN - ohrožený</a:t>
            </a:r>
            <a:endParaRPr lang="cs-CZ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5418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tx1">
                <a:lumMod val="85000"/>
                <a:lumOff val="15000"/>
              </a:schemeClr>
            </a:gs>
            <a:gs pos="0">
              <a:schemeClr val="accent3">
                <a:lumMod val="89000"/>
              </a:schemeClr>
            </a:gs>
            <a:gs pos="9000">
              <a:schemeClr val="accent3">
                <a:lumMod val="75000"/>
              </a:schemeClr>
            </a:gs>
            <a:gs pos="0">
              <a:schemeClr val="accent3">
                <a:lumMod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60AEAD5-0644-4007-0B2D-8A986B80E4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754" y="142043"/>
            <a:ext cx="8438606" cy="6082858"/>
          </a:xfrm>
          <a:prstGeom prst="rect">
            <a:avLst/>
          </a:prstGeom>
          <a:effectLst>
            <a:outerShdw blurRad="50800" dist="50800" dir="5400000" sx="103000" sy="103000" algn="ctr" rotWithShape="0">
              <a:schemeClr val="tx1"/>
            </a:outerShdw>
          </a:effec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42C62CB-92B2-7DC3-EA8B-11B67C14BFE3}"/>
              </a:ext>
            </a:extLst>
          </p:cNvPr>
          <p:cNvSpPr txBox="1"/>
          <p:nvPr/>
        </p:nvSpPr>
        <p:spPr>
          <a:xfrm>
            <a:off x="972093" y="6315847"/>
            <a:ext cx="68079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provazovka hladká  </a:t>
            </a:r>
            <a:r>
              <a:rPr lang="cs-CZ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(</a:t>
            </a:r>
            <a:r>
              <a:rPr lang="cs-CZ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Usnea</a:t>
            </a:r>
            <a:r>
              <a:rPr lang="cs-CZ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glabrata</a:t>
            </a:r>
            <a:r>
              <a:rPr lang="cs-CZ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)             </a:t>
            </a:r>
            <a:r>
              <a:rPr lang="cs-CZ" i="1" dirty="0">
                <a:solidFill>
                  <a:schemeClr val="accent2">
                    <a:lumMod val="75000"/>
                  </a:schemeClr>
                </a:solidFill>
              </a:rPr>
              <a:t>CR – kriticky ohrožený</a:t>
            </a:r>
            <a:endParaRPr lang="cs-CZ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8696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tx1">
                <a:lumMod val="85000"/>
                <a:lumOff val="15000"/>
              </a:schemeClr>
            </a:gs>
            <a:gs pos="0">
              <a:schemeClr val="accent3">
                <a:lumMod val="89000"/>
              </a:schemeClr>
            </a:gs>
            <a:gs pos="9000">
              <a:schemeClr val="accent3">
                <a:lumMod val="75000"/>
              </a:schemeClr>
            </a:gs>
            <a:gs pos="0">
              <a:schemeClr val="accent3">
                <a:lumMod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6D9CB2E-A2BE-027A-C648-BACD270408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171" y="119742"/>
            <a:ext cx="8554358" cy="6159138"/>
          </a:xfrm>
          <a:prstGeom prst="rect">
            <a:avLst/>
          </a:prstGeom>
          <a:effectLst>
            <a:outerShdw blurRad="50800" dist="50800" dir="5400000" sx="104000" sy="104000" algn="ctr" rotWithShape="0">
              <a:srgbClr val="000000"/>
            </a:outerShdw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6B52C16-3B2C-A57F-8295-41C416EA1357}"/>
              </a:ext>
            </a:extLst>
          </p:cNvPr>
          <p:cNvSpPr txBox="1"/>
          <p:nvPr/>
        </p:nvSpPr>
        <p:spPr>
          <a:xfrm>
            <a:off x="1176415" y="6457890"/>
            <a:ext cx="6549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terčovník poprášený</a:t>
            </a:r>
            <a:r>
              <a:rPr lang="cs-CZ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(</a:t>
            </a:r>
            <a:r>
              <a:rPr lang="cs-CZ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Physconia</a:t>
            </a:r>
            <a:r>
              <a:rPr lang="cs-CZ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distorta</a:t>
            </a:r>
            <a:r>
              <a:rPr lang="cs-CZ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)  </a:t>
            </a:r>
            <a:r>
              <a:rPr lang="cs-CZ" i="1" dirty="0">
                <a:solidFill>
                  <a:schemeClr val="accent2">
                    <a:lumMod val="75000"/>
                  </a:schemeClr>
                </a:solidFill>
              </a:rPr>
              <a:t>               EN - zranitelný</a:t>
            </a:r>
            <a:endParaRPr lang="cs-CZ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4709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tx1">
                <a:lumMod val="85000"/>
                <a:lumOff val="15000"/>
              </a:schemeClr>
            </a:gs>
            <a:gs pos="0">
              <a:schemeClr val="accent3">
                <a:lumMod val="89000"/>
              </a:schemeClr>
            </a:gs>
            <a:gs pos="9000">
              <a:schemeClr val="accent3">
                <a:lumMod val="75000"/>
              </a:schemeClr>
            </a:gs>
            <a:gs pos="0">
              <a:schemeClr val="accent3">
                <a:lumMod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3F2506D-43EC-2140-2931-9ABE857A7F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98" y="165463"/>
            <a:ext cx="7746210" cy="6010078"/>
          </a:xfrm>
          <a:prstGeom prst="rect">
            <a:avLst/>
          </a:prstGeom>
          <a:effectLst>
            <a:outerShdw blurRad="50800" dist="50800" dir="5400000" sx="103000" sy="103000" algn="ctr" rotWithShape="0">
              <a:schemeClr val="tx1"/>
            </a:outerShdw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BF5750D-43A1-076D-D948-C41F3B522B38}"/>
              </a:ext>
            </a:extLst>
          </p:cNvPr>
          <p:cNvSpPr txBox="1"/>
          <p:nvPr/>
        </p:nvSpPr>
        <p:spPr>
          <a:xfrm>
            <a:off x="2046515" y="6292427"/>
            <a:ext cx="5648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jadernička lesklá </a:t>
            </a:r>
            <a:r>
              <a:rPr lang="cs-CZ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(</a:t>
            </a:r>
            <a:r>
              <a:rPr lang="cs-CZ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Pyrenula</a:t>
            </a:r>
            <a:r>
              <a:rPr lang="cs-CZ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nitida</a:t>
            </a:r>
            <a:r>
              <a:rPr lang="cs-CZ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)                </a:t>
            </a:r>
            <a:r>
              <a:rPr lang="cs-CZ" i="1" dirty="0">
                <a:solidFill>
                  <a:schemeClr val="accent2">
                    <a:lumMod val="75000"/>
                  </a:schemeClr>
                </a:solidFill>
              </a:rPr>
              <a:t>EN - ohrožený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F4DD1DB-3A44-B4B4-8523-3B8A7CD080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" y="48578"/>
            <a:ext cx="3141889" cy="21364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92556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tx1">
                <a:lumMod val="85000"/>
                <a:lumOff val="15000"/>
              </a:schemeClr>
            </a:gs>
            <a:gs pos="0">
              <a:schemeClr val="accent3">
                <a:lumMod val="89000"/>
              </a:schemeClr>
            </a:gs>
            <a:gs pos="9000">
              <a:schemeClr val="accent3">
                <a:lumMod val="75000"/>
              </a:schemeClr>
            </a:gs>
            <a:gs pos="0">
              <a:schemeClr val="accent3">
                <a:lumMod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DF9AD10-80D7-82AA-A59C-0056A0B764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132" y="259842"/>
            <a:ext cx="8625765" cy="5749072"/>
          </a:xfrm>
          <a:prstGeom prst="rect">
            <a:avLst/>
          </a:prstGeom>
          <a:effectLst>
            <a:outerShdw blurRad="50800" dist="50800" dir="5400000" sx="103000" sy="103000" algn="ctr" rotWithShape="0">
              <a:schemeClr val="tx1"/>
            </a:outerShdw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9F28B13-B92F-65B9-3E95-31D70F2BCCEF}"/>
              </a:ext>
            </a:extLst>
          </p:cNvPr>
          <p:cNvSpPr txBox="1"/>
          <p:nvPr/>
        </p:nvSpPr>
        <p:spPr>
          <a:xfrm>
            <a:off x="1306843" y="6259604"/>
            <a:ext cx="653031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kreskovec</a:t>
            </a:r>
            <a:r>
              <a:rPr lang="cs-CZ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stopečkatý </a:t>
            </a:r>
            <a:r>
              <a:rPr lang="cs-CZ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Opegrapha</a:t>
            </a:r>
            <a:r>
              <a:rPr lang="cs-CZ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vermicellifera</a:t>
            </a:r>
            <a:r>
              <a:rPr lang="cs-CZ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)    </a:t>
            </a:r>
            <a:r>
              <a:rPr lang="cs-CZ" i="1" dirty="0">
                <a:solidFill>
                  <a:schemeClr val="accent2">
                    <a:lumMod val="75000"/>
                  </a:schemeClr>
                </a:solidFill>
              </a:rPr>
              <a:t>VU - zranitelný</a:t>
            </a:r>
            <a:endParaRPr lang="cs-CZ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2FB4A13-BD92-39C9-F80E-542EA881C735}"/>
              </a:ext>
            </a:extLst>
          </p:cNvPr>
          <p:cNvSpPr txBox="1"/>
          <p:nvPr/>
        </p:nvSpPr>
        <p:spPr>
          <a:xfrm>
            <a:off x="396797" y="5564787"/>
            <a:ext cx="18200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foto: F. Bouda (DALIB)</a:t>
            </a:r>
          </a:p>
        </p:txBody>
      </p:sp>
    </p:spTree>
    <p:extLst>
      <p:ext uri="{BB962C8B-B14F-4D97-AF65-F5344CB8AC3E}">
        <p14:creationId xmlns:p14="http://schemas.microsoft.com/office/powerpoint/2010/main" val="34097234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2000">
              <a:schemeClr val="tx1">
                <a:lumMod val="85000"/>
                <a:lumOff val="15000"/>
              </a:schemeClr>
            </a:gs>
            <a:gs pos="0">
              <a:schemeClr val="accent3">
                <a:lumMod val="89000"/>
              </a:schemeClr>
            </a:gs>
            <a:gs pos="14000">
              <a:schemeClr val="accent3">
                <a:lumMod val="75000"/>
              </a:schemeClr>
            </a:gs>
            <a:gs pos="29000">
              <a:schemeClr val="accent3">
                <a:lumMod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00843B1-1BCA-C88C-C3B7-A760FFD0E6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257268"/>
            <a:ext cx="8280443" cy="5507806"/>
          </a:xfrm>
          <a:prstGeom prst="rect">
            <a:avLst/>
          </a:prstGeom>
          <a:effectLst>
            <a:outerShdw blurRad="50800" dist="50800" dir="5400000" sx="103000" sy="103000" algn="ctr" rotWithShape="0">
              <a:schemeClr val="tx1"/>
            </a:outerShdw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B3D3BE7-A314-C31A-1DB3-8F5C0854ED84}"/>
              </a:ext>
            </a:extLst>
          </p:cNvPr>
          <p:cNvSpPr txBox="1"/>
          <p:nvPr/>
        </p:nvSpPr>
        <p:spPr>
          <a:xfrm>
            <a:off x="330926" y="5991497"/>
            <a:ext cx="3928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hůlkovka</a:t>
            </a:r>
            <a:r>
              <a:rPr lang="cs-CZ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Brandova </a:t>
            </a:r>
            <a:r>
              <a:rPr lang="cs-CZ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(</a:t>
            </a:r>
            <a:r>
              <a:rPr lang="cs-CZ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Bacidina</a:t>
            </a:r>
            <a:r>
              <a:rPr lang="cs-CZ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brandii</a:t>
            </a:r>
            <a:r>
              <a:rPr lang="cs-CZ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)</a:t>
            </a:r>
            <a:endParaRPr lang="cs-CZ" sz="2000" i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FED8CF9-CB80-B10A-4C2A-D6984CFFBC58}"/>
              </a:ext>
            </a:extLst>
          </p:cNvPr>
          <p:cNvSpPr txBox="1"/>
          <p:nvPr/>
        </p:nvSpPr>
        <p:spPr>
          <a:xfrm>
            <a:off x="4598126" y="6068441"/>
            <a:ext cx="421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druh popsaný až v roce 2002</a:t>
            </a:r>
          </a:p>
          <a:p>
            <a:r>
              <a:rPr lang="cs-CZ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v ČR  doposud známý jen z několika lokalit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FDB9D2C-6713-202D-8148-B790571E5F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7988" y="30845"/>
            <a:ext cx="3154644" cy="21379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59621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tx1">
                <a:lumMod val="85000"/>
                <a:lumOff val="15000"/>
              </a:schemeClr>
            </a:gs>
            <a:gs pos="0">
              <a:schemeClr val="accent3">
                <a:lumMod val="89000"/>
              </a:schemeClr>
            </a:gs>
            <a:gs pos="9000">
              <a:schemeClr val="accent3">
                <a:lumMod val="75000"/>
              </a:schemeClr>
            </a:gs>
            <a:gs pos="0">
              <a:schemeClr val="accent3">
                <a:lumMod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A9EC3B8-A0B5-27BB-E3AF-7118874A0A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83" y="170135"/>
            <a:ext cx="8874034" cy="6004145"/>
          </a:xfrm>
          <a:prstGeom prst="rect">
            <a:avLst/>
          </a:prstGeom>
          <a:effectLst>
            <a:outerShdw blurRad="50800" dist="50800" dir="5400000" sx="103000" sy="103000" algn="ctr" rotWithShape="0">
              <a:schemeClr val="tx1"/>
            </a:outerShdw>
          </a:effec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3B76162-E161-797F-995D-22ADC4EA7280}"/>
              </a:ext>
            </a:extLst>
          </p:cNvPr>
          <p:cNvSpPr txBox="1"/>
          <p:nvPr/>
        </p:nvSpPr>
        <p:spPr>
          <a:xfrm>
            <a:off x="584827" y="6287755"/>
            <a:ext cx="4626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cecatka</a:t>
            </a:r>
            <a:r>
              <a:rPr lang="cs-CZ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řásnatá</a:t>
            </a:r>
            <a:r>
              <a:rPr lang="cs-CZ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(</a:t>
            </a:r>
            <a:r>
              <a:rPr lang="cs-CZ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Thelotrema</a:t>
            </a:r>
            <a:r>
              <a:rPr lang="cs-CZ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lepadinum</a:t>
            </a:r>
            <a:r>
              <a:rPr lang="cs-CZ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)   </a:t>
            </a:r>
            <a:r>
              <a:rPr lang="cs-CZ" i="1" dirty="0">
                <a:solidFill>
                  <a:schemeClr val="accent2">
                    <a:lumMod val="75000"/>
                  </a:schemeClr>
                </a:solidFill>
              </a:rPr>
              <a:t>EN</a:t>
            </a:r>
            <a:endParaRPr lang="cs-CZ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E043E74-ACB6-F70D-A400-6F872C821B87}"/>
              </a:ext>
            </a:extLst>
          </p:cNvPr>
          <p:cNvSpPr txBox="1"/>
          <p:nvPr/>
        </p:nvSpPr>
        <p:spPr>
          <a:xfrm>
            <a:off x="5868491" y="6287755"/>
            <a:ext cx="2906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druh vázaný na kontinuální zalesnění,</a:t>
            </a:r>
          </a:p>
          <a:p>
            <a:pPr algn="ctr"/>
            <a:r>
              <a:rPr lang="cs-CZ" sz="1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pralesovité porosty</a:t>
            </a:r>
          </a:p>
        </p:txBody>
      </p:sp>
    </p:spTree>
    <p:extLst>
      <p:ext uri="{BB962C8B-B14F-4D97-AF65-F5344CB8AC3E}">
        <p14:creationId xmlns:p14="http://schemas.microsoft.com/office/powerpoint/2010/main" val="7090930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tx1">
                <a:lumMod val="85000"/>
                <a:lumOff val="15000"/>
              </a:schemeClr>
            </a:gs>
            <a:gs pos="0">
              <a:schemeClr val="accent3">
                <a:lumMod val="89000"/>
              </a:schemeClr>
            </a:gs>
            <a:gs pos="9000">
              <a:schemeClr val="accent3">
                <a:lumMod val="75000"/>
              </a:schemeClr>
            </a:gs>
            <a:gs pos="0">
              <a:schemeClr val="accent3">
                <a:lumMod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BD4A1493-168B-8F40-DC8C-3F6DA687A6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64" y="109307"/>
            <a:ext cx="7856423" cy="5370454"/>
          </a:xfrm>
          <a:prstGeom prst="rect">
            <a:avLst/>
          </a:prstGeom>
          <a:effectLst>
            <a:outerShdw blurRad="50800" dist="50800" dir="5400000" sx="103000" sy="103000" algn="ctr" rotWithShape="0">
              <a:schemeClr val="tx1"/>
            </a:outerShdw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F529D5F-A5DD-7063-6757-C94BB604EAB5}"/>
              </a:ext>
            </a:extLst>
          </p:cNvPr>
          <p:cNvSpPr txBox="1"/>
          <p:nvPr/>
        </p:nvSpPr>
        <p:spPr>
          <a:xfrm>
            <a:off x="206464" y="5845316"/>
            <a:ext cx="4153988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2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kryptovka</a:t>
            </a:r>
            <a:r>
              <a:rPr lang="cs-CZ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flotowova</a:t>
            </a:r>
            <a:r>
              <a:rPr lang="cs-CZ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cs-CZ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(</a:t>
            </a:r>
            <a:r>
              <a:rPr lang="cs-CZ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Gyalecta</a:t>
            </a:r>
            <a:r>
              <a:rPr lang="cs-CZ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flotowii</a:t>
            </a:r>
            <a:r>
              <a:rPr lang="cs-CZ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)</a:t>
            </a:r>
            <a:endParaRPr lang="cs-CZ" sz="2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3E1AFCE-A85D-C891-13F5-50371432F40E}"/>
              </a:ext>
            </a:extLst>
          </p:cNvPr>
          <p:cNvSpPr txBox="1"/>
          <p:nvPr/>
        </p:nvSpPr>
        <p:spPr>
          <a:xfrm>
            <a:off x="574764" y="6416593"/>
            <a:ext cx="7315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indikátor zachovalých pralesovitých porostů                 </a:t>
            </a:r>
            <a:r>
              <a:rPr lang="cs-CZ" i="1" dirty="0">
                <a:solidFill>
                  <a:schemeClr val="accent2">
                    <a:lumMod val="75000"/>
                  </a:schemeClr>
                </a:solidFill>
              </a:rPr>
              <a:t>CR – kriticky ohrožený</a:t>
            </a:r>
            <a:endParaRPr lang="cs-CZ" i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44F8FCA-F40A-E442-A4F7-39E5F1FEE6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2933" y="3308927"/>
            <a:ext cx="3897813" cy="2742111"/>
          </a:xfrm>
          <a:prstGeom prst="rect">
            <a:avLst/>
          </a:prstGeom>
          <a:effectLst>
            <a:outerShdw blurRad="50800" dist="50800" dir="5400000" sx="103000" sy="103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1496526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8BF19516-33A7-1E6D-76A6-48A827C302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4181" y="3429000"/>
            <a:ext cx="2180500" cy="3202194"/>
          </a:xfrm>
          <a:prstGeom prst="rect">
            <a:avLst/>
          </a:prstGeom>
          <a:effectLst>
            <a:outerShdw blurRad="50800" dist="50800" dir="5400000" sx="104000" sy="104000" algn="ctr" rotWithShape="0">
              <a:schemeClr val="tx1"/>
            </a:outerShdw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CEE667A-A659-FB27-7278-44F5DD72A6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441" y="143713"/>
            <a:ext cx="7148735" cy="4985636"/>
          </a:xfrm>
          <a:prstGeom prst="rect">
            <a:avLst/>
          </a:prstGeom>
          <a:effectLst>
            <a:outerShdw blurRad="50800" dist="50800" dir="1440000" sx="102000" sy="102000" algn="ctr" rotWithShape="0">
              <a:schemeClr val="tx1"/>
            </a:outerShdw>
          </a:effec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B4C77DBA-120F-D89C-798D-E8E433DD1860}"/>
              </a:ext>
            </a:extLst>
          </p:cNvPr>
          <p:cNvSpPr txBox="1"/>
          <p:nvPr/>
        </p:nvSpPr>
        <p:spPr>
          <a:xfrm>
            <a:off x="1829957" y="5224901"/>
            <a:ext cx="2142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Biatora</a:t>
            </a:r>
            <a:r>
              <a:rPr lang="cs-CZ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bílá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2409FD8E-0AF9-B388-57B9-30E6D33394C7}"/>
              </a:ext>
            </a:extLst>
          </p:cNvPr>
          <p:cNvSpPr txBox="1"/>
          <p:nvPr/>
        </p:nvSpPr>
        <p:spPr>
          <a:xfrm>
            <a:off x="1628735" y="5794486"/>
            <a:ext cx="2625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( </a:t>
            </a:r>
            <a:r>
              <a:rPr lang="cs-CZ" sz="2000" i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Biatora</a:t>
            </a:r>
            <a:r>
              <a:rPr lang="cs-CZ" sz="2000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cs-CZ" sz="2000" i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veteranorum</a:t>
            </a:r>
            <a:r>
              <a:rPr lang="cs-CZ" sz="2000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)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22E9A23-B808-E5D3-AEE9-056131159409}"/>
              </a:ext>
            </a:extLst>
          </p:cNvPr>
          <p:cNvSpPr txBox="1"/>
          <p:nvPr/>
        </p:nvSpPr>
        <p:spPr>
          <a:xfrm>
            <a:off x="4572000" y="5332622"/>
            <a:ext cx="1484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EN - ohrožený</a:t>
            </a:r>
          </a:p>
        </p:txBody>
      </p:sp>
    </p:spTree>
    <p:extLst>
      <p:ext uri="{BB962C8B-B14F-4D97-AF65-F5344CB8AC3E}">
        <p14:creationId xmlns:p14="http://schemas.microsoft.com/office/powerpoint/2010/main" val="3544197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CE508135-B3C7-0071-D755-07A8738D6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6A6A2AA8-9538-4A39-371E-59557006C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22"/>
            <a:ext cx="9144000" cy="678555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5D062B2-B3AD-62BD-3744-9FBAF7697C1A}"/>
              </a:ext>
            </a:extLst>
          </p:cNvPr>
          <p:cNvSpPr txBox="1"/>
          <p:nvPr/>
        </p:nvSpPr>
        <p:spPr>
          <a:xfrm>
            <a:off x="269965" y="5869186"/>
            <a:ext cx="4397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obvod kmene  o = 320 cm (130), v = 41 m   </a:t>
            </a:r>
            <a:r>
              <a:rPr lang="cs-CZ" sz="1400" b="1" i="1" dirty="0"/>
              <a:t>(</a:t>
            </a:r>
            <a:r>
              <a:rPr lang="cs-CZ" sz="1200" b="1" i="1" dirty="0"/>
              <a:t>Vrška 1996</a:t>
            </a:r>
            <a:r>
              <a:rPr lang="cs-CZ" sz="1400" b="1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6151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tx1">
                <a:lumMod val="85000"/>
                <a:lumOff val="15000"/>
              </a:schemeClr>
            </a:gs>
            <a:gs pos="0">
              <a:schemeClr val="accent3">
                <a:lumMod val="89000"/>
              </a:schemeClr>
            </a:gs>
            <a:gs pos="9000">
              <a:schemeClr val="accent3">
                <a:lumMod val="75000"/>
              </a:schemeClr>
            </a:gs>
            <a:gs pos="0">
              <a:schemeClr val="accent3">
                <a:lumMod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5F43CBB-32D5-FE51-360F-4970633FAB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029" y="135100"/>
            <a:ext cx="7942217" cy="5570693"/>
          </a:xfrm>
          <a:prstGeom prst="rect">
            <a:avLst/>
          </a:prstGeom>
          <a:effectLst>
            <a:outerShdw blurRad="50800" dist="50800" dir="5400000" sx="104000" sy="104000" algn="ctr" rotWithShape="0">
              <a:schemeClr val="tx1"/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A5EE9E1-6B1A-12B9-E29C-9F7387AC5C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755" y="3675016"/>
            <a:ext cx="1751352" cy="3047883"/>
          </a:xfrm>
          <a:prstGeom prst="rect">
            <a:avLst/>
          </a:prstGeom>
          <a:effectLst>
            <a:outerShdw blurRad="50800" dist="50800" dir="5400000" sx="105000" sy="105000" algn="ctr" rotWithShape="0">
              <a:schemeClr val="tx1"/>
            </a:outerShdw>
          </a:effec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0040360-E435-D2C3-8062-D13CBB749154}"/>
              </a:ext>
            </a:extLst>
          </p:cNvPr>
          <p:cNvSpPr txBox="1"/>
          <p:nvPr/>
        </p:nvSpPr>
        <p:spPr>
          <a:xfrm>
            <a:off x="2238567" y="6045791"/>
            <a:ext cx="6905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hůlkovka</a:t>
            </a:r>
            <a:r>
              <a:rPr lang="cs-CZ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červonosná</a:t>
            </a:r>
            <a:r>
              <a:rPr lang="cs-CZ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cs-CZ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(</a:t>
            </a:r>
            <a:r>
              <a:rPr lang="cs-CZ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Bibbya</a:t>
            </a:r>
            <a:r>
              <a:rPr lang="cs-CZ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vermifera</a:t>
            </a:r>
            <a:r>
              <a:rPr lang="cs-CZ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)        </a:t>
            </a:r>
            <a:r>
              <a:rPr lang="cs-CZ" i="1" dirty="0">
                <a:solidFill>
                  <a:schemeClr val="accent2">
                    <a:lumMod val="75000"/>
                  </a:schemeClr>
                </a:solidFill>
              </a:rPr>
              <a:t>CR – kriticky ohrožený</a:t>
            </a:r>
            <a:endParaRPr lang="cs-CZ" i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4988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tx1">
                <a:lumMod val="85000"/>
                <a:lumOff val="15000"/>
              </a:schemeClr>
            </a:gs>
            <a:gs pos="0">
              <a:schemeClr val="accent3">
                <a:lumMod val="89000"/>
              </a:schemeClr>
            </a:gs>
            <a:gs pos="9000">
              <a:schemeClr val="accent3">
                <a:lumMod val="75000"/>
              </a:schemeClr>
            </a:gs>
            <a:gs pos="0">
              <a:schemeClr val="accent3">
                <a:lumMod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186722D-3C8B-93AD-30BF-3136E2AE89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" y="164598"/>
            <a:ext cx="8340921" cy="6114281"/>
          </a:xfrm>
          <a:prstGeom prst="rect">
            <a:avLst/>
          </a:prstGeom>
          <a:effectLst>
            <a:outerShdw blurRad="50800" dist="50800" dir="5400000" sx="104000" sy="104000" algn="ctr" rotWithShape="0">
              <a:schemeClr val="tx1"/>
            </a:outerShdw>
          </a:effec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51AF492-12E9-C45B-40BA-4EBD379497AB}"/>
              </a:ext>
            </a:extLst>
          </p:cNvPr>
          <p:cNvSpPr txBox="1"/>
          <p:nvPr/>
        </p:nvSpPr>
        <p:spPr>
          <a:xfrm>
            <a:off x="1358538" y="6457890"/>
            <a:ext cx="5440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hůlkovka</a:t>
            </a:r>
            <a:r>
              <a:rPr lang="cs-CZ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růžová</a:t>
            </a:r>
            <a:r>
              <a:rPr lang="cs-CZ" sz="20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cs-CZ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(</a:t>
            </a:r>
            <a:r>
              <a:rPr lang="cs-CZ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Bacidia</a:t>
            </a:r>
            <a:r>
              <a:rPr lang="cs-CZ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rosella</a:t>
            </a:r>
            <a:r>
              <a:rPr lang="cs-CZ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)             </a:t>
            </a:r>
            <a:r>
              <a:rPr lang="cs-CZ" i="1" dirty="0">
                <a:solidFill>
                  <a:schemeClr val="accent2">
                    <a:lumMod val="75000"/>
                  </a:schemeClr>
                </a:solidFill>
              </a:rPr>
              <a:t>EN - ohrožený</a:t>
            </a:r>
            <a:endParaRPr lang="cs-CZ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8423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tx1">
                <a:lumMod val="85000"/>
                <a:lumOff val="15000"/>
              </a:schemeClr>
            </a:gs>
            <a:gs pos="0">
              <a:schemeClr val="accent3">
                <a:lumMod val="89000"/>
              </a:schemeClr>
            </a:gs>
            <a:gs pos="9000">
              <a:schemeClr val="accent3">
                <a:lumMod val="75000"/>
              </a:schemeClr>
            </a:gs>
            <a:gs pos="0">
              <a:schemeClr val="accent3">
                <a:lumMod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8DFDF86-2FF9-0D37-081A-95866B49C6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08" y="198120"/>
            <a:ext cx="8755383" cy="5836922"/>
          </a:xfrm>
          <a:prstGeom prst="rect">
            <a:avLst/>
          </a:prstGeom>
          <a:effectLst>
            <a:outerShdw blurRad="50800" dist="50800" dir="5400000" sx="103000" sy="103000" algn="ctr" rotWithShape="0">
              <a:schemeClr val="tx1"/>
            </a:outerShdw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AF49906-812A-FBAC-DF56-7AC53D8F582B}"/>
              </a:ext>
            </a:extLst>
          </p:cNvPr>
          <p:cNvSpPr txBox="1"/>
          <p:nvPr/>
        </p:nvSpPr>
        <p:spPr>
          <a:xfrm>
            <a:off x="194308" y="6148251"/>
            <a:ext cx="5272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kališenka</a:t>
            </a:r>
            <a:r>
              <a:rPr lang="cs-CZ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zelená</a:t>
            </a:r>
            <a:r>
              <a:rPr lang="cs-CZ" sz="20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cs-CZ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(</a:t>
            </a:r>
            <a:r>
              <a:rPr lang="cs-CZ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Calicium</a:t>
            </a:r>
            <a:r>
              <a:rPr lang="cs-CZ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viride</a:t>
            </a:r>
            <a:r>
              <a:rPr lang="cs-CZ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)       </a:t>
            </a:r>
            <a:r>
              <a:rPr lang="cs-CZ" i="1" dirty="0">
                <a:solidFill>
                  <a:schemeClr val="accent2">
                    <a:lumMod val="75000"/>
                  </a:schemeClr>
                </a:solidFill>
              </a:rPr>
              <a:t>EN – zranitelný</a:t>
            </a:r>
            <a:endParaRPr lang="cs-CZ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B5B665E-1388-42AA-7EE8-A1C9591AAB95}"/>
              </a:ext>
            </a:extLst>
          </p:cNvPr>
          <p:cNvSpPr txBox="1"/>
          <p:nvPr/>
        </p:nvSpPr>
        <p:spPr>
          <a:xfrm>
            <a:off x="5826034" y="6179029"/>
            <a:ext cx="3227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roztroušeně v zachovalých lesích</a:t>
            </a:r>
          </a:p>
        </p:txBody>
      </p:sp>
    </p:spTree>
    <p:extLst>
      <p:ext uri="{BB962C8B-B14F-4D97-AF65-F5344CB8AC3E}">
        <p14:creationId xmlns:p14="http://schemas.microsoft.com/office/powerpoint/2010/main" val="28604562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tx1">
                <a:lumMod val="85000"/>
                <a:lumOff val="15000"/>
              </a:schemeClr>
            </a:gs>
            <a:gs pos="0">
              <a:schemeClr val="accent3">
                <a:lumMod val="89000"/>
              </a:schemeClr>
            </a:gs>
            <a:gs pos="9000">
              <a:schemeClr val="accent3">
                <a:lumMod val="75000"/>
              </a:schemeClr>
            </a:gs>
            <a:gs pos="0">
              <a:schemeClr val="accent3">
                <a:lumMod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D4927F5-3F17-786D-0F9A-E54AFDCE55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234" y="165107"/>
            <a:ext cx="8769531" cy="5842864"/>
          </a:xfrm>
          <a:prstGeom prst="rect">
            <a:avLst/>
          </a:prstGeom>
          <a:effectLst>
            <a:outerShdw blurRad="50800" dist="50800" dir="5400000" sx="103000" sy="103000" algn="ctr" rotWithShape="0">
              <a:schemeClr val="tx1"/>
            </a:outerShdw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B8E236A-D95A-2AC1-05CA-F2D6A2330A94}"/>
              </a:ext>
            </a:extLst>
          </p:cNvPr>
          <p:cNvSpPr txBox="1"/>
          <p:nvPr/>
        </p:nvSpPr>
        <p:spPr>
          <a:xfrm>
            <a:off x="435428" y="6191795"/>
            <a:ext cx="6054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prachouleček</a:t>
            </a:r>
            <a:r>
              <a:rPr lang="cs-CZ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orosený </a:t>
            </a:r>
            <a:r>
              <a:rPr lang="cs-CZ" sz="20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(</a:t>
            </a:r>
            <a:r>
              <a:rPr lang="cs-CZ" sz="2000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Chaenotheca</a:t>
            </a:r>
            <a:r>
              <a:rPr lang="cs-CZ" sz="20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000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subroscida</a:t>
            </a:r>
            <a:r>
              <a:rPr lang="cs-CZ" sz="20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)         </a:t>
            </a:r>
            <a:r>
              <a:rPr lang="cs-CZ" sz="2000" i="1" dirty="0">
                <a:solidFill>
                  <a:schemeClr val="accent2">
                    <a:lumMod val="75000"/>
                  </a:schemeClr>
                </a:solidFill>
              </a:rPr>
              <a:t>CR</a:t>
            </a:r>
            <a:endParaRPr lang="cs-CZ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26580BA-4D29-D27C-3A21-72000F40705E}"/>
              </a:ext>
            </a:extLst>
          </p:cNvPr>
          <p:cNvSpPr txBox="1"/>
          <p:nvPr/>
        </p:nvSpPr>
        <p:spPr>
          <a:xfrm>
            <a:off x="6835086" y="6191795"/>
            <a:ext cx="176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ČR: zatím pouze v  PR Diana</a:t>
            </a:r>
          </a:p>
        </p:txBody>
      </p:sp>
    </p:spTree>
    <p:extLst>
      <p:ext uri="{BB962C8B-B14F-4D97-AF65-F5344CB8AC3E}">
        <p14:creationId xmlns:p14="http://schemas.microsoft.com/office/powerpoint/2010/main" val="11363332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tx1">
                <a:lumMod val="85000"/>
                <a:lumOff val="15000"/>
              </a:schemeClr>
            </a:gs>
            <a:gs pos="0">
              <a:schemeClr val="accent3">
                <a:lumMod val="89000"/>
              </a:schemeClr>
            </a:gs>
            <a:gs pos="9000">
              <a:schemeClr val="accent3">
                <a:lumMod val="75000"/>
              </a:schemeClr>
            </a:gs>
            <a:gs pos="0">
              <a:schemeClr val="accent3">
                <a:lumMod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86D5509-1A19-3683-265C-4AF6C302AE53}"/>
              </a:ext>
            </a:extLst>
          </p:cNvPr>
          <p:cNvSpPr txBox="1"/>
          <p:nvPr/>
        </p:nvSpPr>
        <p:spPr>
          <a:xfrm>
            <a:off x="2665612" y="5834307"/>
            <a:ext cx="27563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papršlice</a:t>
            </a:r>
            <a:r>
              <a:rPr lang="cs-CZ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bělohlavá</a:t>
            </a:r>
          </a:p>
          <a:p>
            <a:r>
              <a:rPr lang="cs-CZ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cs-CZ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(</a:t>
            </a:r>
            <a:r>
              <a:rPr lang="cs-CZ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Lecanactis</a:t>
            </a:r>
            <a:r>
              <a:rPr lang="cs-CZ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abietina</a:t>
            </a:r>
            <a:r>
              <a:rPr lang="cs-CZ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)      </a:t>
            </a:r>
            <a:r>
              <a:rPr lang="cs-CZ" i="1" dirty="0">
                <a:solidFill>
                  <a:schemeClr val="accent2">
                    <a:lumMod val="75000"/>
                  </a:schemeClr>
                </a:solidFill>
              </a:rPr>
              <a:t>EN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4F1643F-8C46-AAE0-7405-39817D810E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58" y="150691"/>
            <a:ext cx="8281851" cy="5544049"/>
          </a:xfrm>
          <a:prstGeom prst="rect">
            <a:avLst/>
          </a:prstGeom>
          <a:effectLst>
            <a:outerShdw blurRad="50800" dist="50800" dir="5400000" sx="103000" sy="103000" algn="ctr" rotWithShape="0">
              <a:schemeClr val="tx1"/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47558EA-6DB8-E008-3B63-D49FDDE66B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691" y="2804161"/>
            <a:ext cx="2166201" cy="3798646"/>
          </a:xfrm>
          <a:prstGeom prst="rect">
            <a:avLst/>
          </a:prstGeom>
          <a:effectLst>
            <a:outerShdw blurRad="50800" dist="50800" dir="5400000" sx="110000" sy="110000" algn="ctr" rotWithShape="0">
              <a:schemeClr val="tx1"/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6F9B721-5C31-B273-CBB5-16BD2EA883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2729" y="4645312"/>
            <a:ext cx="3231289" cy="20988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35299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55D88B53-CCD8-1291-76F7-DD908B9C911F}"/>
              </a:ext>
            </a:extLst>
          </p:cNvPr>
          <p:cNvSpPr txBox="1"/>
          <p:nvPr/>
        </p:nvSpPr>
        <p:spPr>
          <a:xfrm>
            <a:off x="573693" y="513807"/>
            <a:ext cx="799661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b="1" dirty="0"/>
              <a:t>PODĚKOVÁNÍ všem, kdo na výzkumu starých stromů a lišejníků pracovali. </a:t>
            </a:r>
          </a:p>
          <a:p>
            <a:pPr algn="ctr"/>
            <a:r>
              <a:rPr lang="cs-CZ" sz="2000" b="1" dirty="0"/>
              <a:t>S jejich přispěním jsem mohl výsledky naší práce prezentovat.</a:t>
            </a:r>
          </a:p>
          <a:p>
            <a:pPr algn="ctr"/>
            <a:r>
              <a:rPr lang="cs-CZ" dirty="0"/>
              <a:t>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A8968B6-053C-9338-995B-6ADF1972FACA}"/>
              </a:ext>
            </a:extLst>
          </p:cNvPr>
          <p:cNvSpPr txBox="1"/>
          <p:nvPr/>
        </p:nvSpPr>
        <p:spPr>
          <a:xfrm>
            <a:off x="440548" y="1509613"/>
            <a:ext cx="56764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Staré stromy</a:t>
            </a:r>
          </a:p>
          <a:p>
            <a:r>
              <a:rPr lang="cs-CZ" dirty="0"/>
              <a:t>       jsme dokumentovali společně s </a:t>
            </a:r>
            <a:r>
              <a:rPr lang="cs-CZ" b="1" dirty="0"/>
              <a:t>Miroslavem </a:t>
            </a:r>
            <a:r>
              <a:rPr lang="cs-CZ" b="1" dirty="0" err="1"/>
              <a:t>Tréglerem</a:t>
            </a:r>
            <a:endParaRPr lang="cs-CZ" b="1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B27ADB8-8691-9227-33A5-9FA2876E7203}"/>
              </a:ext>
            </a:extLst>
          </p:cNvPr>
          <p:cNvSpPr txBox="1"/>
          <p:nvPr/>
        </p:nvSpPr>
        <p:spPr>
          <a:xfrm>
            <a:off x="440548" y="2675645"/>
            <a:ext cx="775354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Lišejníky</a:t>
            </a:r>
          </a:p>
          <a:p>
            <a:r>
              <a:rPr lang="cs-CZ" b="1" dirty="0"/>
              <a:t>   </a:t>
            </a:r>
            <a:r>
              <a:rPr lang="cs-CZ" dirty="0"/>
              <a:t>   v rezervaci Diana i v dalších rezervacích Českého lesa prováděli výzkum      </a:t>
            </a:r>
          </a:p>
          <a:p>
            <a:r>
              <a:rPr lang="cs-CZ" dirty="0"/>
              <a:t>      lichenologové z různých institucí a rozličných končin České republiky. </a:t>
            </a:r>
          </a:p>
          <a:p>
            <a:endParaRPr lang="cs-CZ" b="1" dirty="0"/>
          </a:p>
          <a:p>
            <a:r>
              <a:rPr lang="cs-CZ" b="1" dirty="0"/>
              <a:t>Ondřej Peksa   </a:t>
            </a:r>
            <a:r>
              <a:rPr lang="cs-CZ" dirty="0"/>
              <a:t>Západočeské muzeum v Plzni</a:t>
            </a:r>
            <a:endParaRPr lang="cs-CZ" b="1" dirty="0"/>
          </a:p>
          <a:p>
            <a:r>
              <a:rPr lang="cs-CZ" b="1" dirty="0"/>
              <a:t>Jiří Malíček   </a:t>
            </a:r>
            <a:r>
              <a:rPr lang="cs-CZ" dirty="0"/>
              <a:t>Botanický ústav AV ČR</a:t>
            </a:r>
            <a:endParaRPr lang="cs-CZ" b="1" dirty="0"/>
          </a:p>
          <a:p>
            <a:r>
              <a:rPr lang="cs-CZ" b="1" dirty="0"/>
              <a:t>František Bouda   </a:t>
            </a:r>
            <a:r>
              <a:rPr lang="cs-CZ" dirty="0"/>
              <a:t>Národní muzeum v Praze</a:t>
            </a:r>
          </a:p>
          <a:p>
            <a:r>
              <a:rPr lang="cs-CZ" b="1" dirty="0"/>
              <a:t>Josef Halda   </a:t>
            </a:r>
            <a:r>
              <a:rPr lang="cs-CZ" dirty="0"/>
              <a:t>Muzeum a galerie Orlických hor v Rychnově nad Kněžnou</a:t>
            </a:r>
            <a:endParaRPr lang="cs-CZ" b="1" dirty="0"/>
          </a:p>
          <a:p>
            <a:r>
              <a:rPr lang="cs-CZ" b="1" dirty="0"/>
              <a:t>Zdeněk Palice   </a:t>
            </a:r>
            <a:r>
              <a:rPr lang="cs-CZ" dirty="0"/>
              <a:t>Botanický ústav AV ČR</a:t>
            </a:r>
            <a:endParaRPr lang="cs-CZ" b="1" dirty="0"/>
          </a:p>
          <a:p>
            <a:r>
              <a:rPr lang="cs-CZ" b="1" dirty="0"/>
              <a:t>Jaroslav Šoun   </a:t>
            </a:r>
            <a:r>
              <a:rPr lang="cs-CZ" dirty="0"/>
              <a:t>Muzeum Rokycany</a:t>
            </a:r>
          </a:p>
          <a:p>
            <a:r>
              <a:rPr lang="cs-CZ" b="1" dirty="0"/>
              <a:t>David Svoboda  </a:t>
            </a:r>
            <a:r>
              <a:rPr lang="cs-CZ" dirty="0"/>
              <a:t>Karlova universita v Praze</a:t>
            </a:r>
          </a:p>
          <a:p>
            <a:r>
              <a:rPr lang="cs-CZ" b="1" dirty="0"/>
              <a:t>Jan Vondrák  </a:t>
            </a:r>
            <a:r>
              <a:rPr lang="cs-CZ" dirty="0"/>
              <a:t>Jihočeská univerzita v Českých Budějovicích</a:t>
            </a:r>
          </a:p>
          <a:p>
            <a:r>
              <a:rPr lang="cs-CZ" b="1" dirty="0"/>
              <a:t>Petr Uhlík     </a:t>
            </a:r>
            <a:r>
              <a:rPr lang="cs-CZ" dirty="0"/>
              <a:t>Muzeum Sokolov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8847969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55DCB19-B509-8888-E4CD-289048E909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3078"/>
            <a:ext cx="9144000" cy="610410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13846DC-11F5-BC1B-2A84-CC7AA3D04394}"/>
              </a:ext>
            </a:extLst>
          </p:cNvPr>
          <p:cNvSpPr txBox="1"/>
          <p:nvPr/>
        </p:nvSpPr>
        <p:spPr>
          <a:xfrm>
            <a:off x="505099" y="5991497"/>
            <a:ext cx="3187336" cy="52322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Děkuji za pozornost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594C43D-5476-4FF5-D6C3-1B858127AD8E}"/>
              </a:ext>
            </a:extLst>
          </p:cNvPr>
          <p:cNvSpPr txBox="1"/>
          <p:nvPr/>
        </p:nvSpPr>
        <p:spPr>
          <a:xfrm>
            <a:off x="4197534" y="6330051"/>
            <a:ext cx="4721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</a:rPr>
              <a:t>Jaroslav Michálek &amp; Petr Uhlík, Muzeum Sokolov</a:t>
            </a:r>
          </a:p>
        </p:txBody>
      </p:sp>
    </p:spTree>
    <p:extLst>
      <p:ext uri="{BB962C8B-B14F-4D97-AF65-F5344CB8AC3E}">
        <p14:creationId xmlns:p14="http://schemas.microsoft.com/office/powerpoint/2010/main" val="2055791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686999E-8C58-C769-0B5B-2DF5ED99E1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427"/>
          <a:stretch/>
        </p:blipFill>
        <p:spPr>
          <a:xfrm>
            <a:off x="4564812" y="117252"/>
            <a:ext cx="4499178" cy="246919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C7B9DDE-5926-D2B8-E4D7-7658FAE4B576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28668" y="157128"/>
            <a:ext cx="33604200" cy="52377980"/>
          </a:xfrm>
          <a:prstGeom prst="rect">
            <a:avLst/>
          </a:prstGeom>
          <a:effectLst>
            <a:outerShdw blurRad="50800" dist="25400" dir="1320000" sx="102000" sy="102000" algn="ctr" rotWithShape="0">
              <a:schemeClr val="tx1"/>
            </a:outerShdw>
          </a:effec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C0ABAA7-D165-CB19-163E-7A40B0C88CD6}"/>
              </a:ext>
            </a:extLst>
          </p:cNvPr>
          <p:cNvSpPr txBox="1"/>
          <p:nvPr/>
        </p:nvSpPr>
        <p:spPr>
          <a:xfrm>
            <a:off x="4679113" y="2324836"/>
            <a:ext cx="4275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největší jedle v okolí Diany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FABF1D1-8F14-2960-185C-13F265B3FFCF}"/>
              </a:ext>
            </a:extLst>
          </p:cNvPr>
          <p:cNvSpPr txBox="1"/>
          <p:nvPr/>
        </p:nvSpPr>
        <p:spPr>
          <a:xfrm>
            <a:off x="4411543" y="3561806"/>
            <a:ext cx="1548822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o = 393 cm</a:t>
            </a:r>
          </a:p>
          <a:p>
            <a:endParaRPr lang="cs-CZ" sz="24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cs-CZ" sz="2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v = 37 m</a:t>
            </a:r>
          </a:p>
          <a:p>
            <a:endParaRPr lang="cs-CZ" sz="24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cs-CZ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(v r. 2012)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E68940A5-CC21-E265-0A18-D00844EC40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7516" y="2963052"/>
            <a:ext cx="2939640" cy="3777695"/>
          </a:xfrm>
          <a:prstGeom prst="rect">
            <a:avLst/>
          </a:prstGeom>
          <a:effectLst>
            <a:outerShdw blurRad="50800" dist="50800" dir="1320000" sx="102000" sy="102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297241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2DCDE97B-CD43-D042-869B-1E6CFF2DA9A3}"/>
              </a:ext>
            </a:extLst>
          </p:cNvPr>
          <p:cNvSpPr txBox="1"/>
          <p:nvPr/>
        </p:nvSpPr>
        <p:spPr>
          <a:xfrm>
            <a:off x="0" y="0"/>
            <a:ext cx="9144000" cy="6932924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cs-CZ" sz="100" b="1" kern="100" dirty="0">
              <a:solidFill>
                <a:srgbClr val="92D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600" b="1" kern="100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Největší s</a:t>
            </a:r>
            <a:r>
              <a:rPr lang="cs-CZ" sz="3600" b="1" kern="100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tromy přírodní rezervace Diana</a:t>
            </a:r>
            <a:endParaRPr lang="cs-CZ" sz="1400" kern="100" dirty="0">
              <a:solidFill>
                <a:srgbClr val="92D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    </a:t>
            </a:r>
            <a:r>
              <a:rPr lang="cs-CZ" sz="2000" dirty="0">
                <a:solidFill>
                  <a:srgbClr val="FFFF00"/>
                </a:solidFill>
              </a:rPr>
              <a:t>celkově zatím </a:t>
            </a:r>
            <a:r>
              <a:rPr lang="cs-CZ" sz="2000">
                <a:solidFill>
                  <a:srgbClr val="FFFF00"/>
                </a:solidFill>
              </a:rPr>
              <a:t>změřeno 134 </a:t>
            </a:r>
            <a:r>
              <a:rPr lang="cs-CZ" sz="2000" dirty="0">
                <a:solidFill>
                  <a:srgbClr val="FFFF00"/>
                </a:solidFill>
              </a:rPr>
              <a:t>stromů  	    smrky s obvodem  nad 320 cm,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solidFill>
                  <a:srgbClr val="FFFF00"/>
                </a:solidFill>
              </a:rPr>
              <a:t>									    buky nad 350 cm obvodem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050" b="1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kern="1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Smrky</a:t>
            </a:r>
            <a:r>
              <a:rPr lang="cs-CZ" sz="1800" b="1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v rezervaci je změřeno 10 smrků s obvodem nad 4 metry: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-  4  živé smrky s obvodem nad 4 metry</a:t>
            </a:r>
            <a:endParaRPr lang="cs-CZ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-  1  živý smrk s obvodem nad 5 metrů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-  5 pařezů nebo pahýlů nebo souší</a:t>
            </a:r>
            <a:endParaRPr lang="cs-CZ" sz="10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		</a:t>
            </a:r>
            <a:r>
              <a:rPr lang="cs-CZ" sz="1800" b="1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0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kern="1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Lípy </a:t>
            </a:r>
            <a:r>
              <a:rPr lang="cs-CZ" sz="1800" b="1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v rezervaci jsou 2 lípy s obvodem nad 4 metry a jedna lípa s obvodem nad 350 cm</a:t>
            </a:r>
            <a:endParaRPr lang="cs-CZ" sz="10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0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kern="1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Buky</a:t>
            </a:r>
            <a:r>
              <a:rPr lang="cs-CZ" sz="1800" b="1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v rezervaci je změřeno 33 buků s obvodem nad 4 metry:</a:t>
            </a:r>
            <a:endParaRPr lang="cs-CZ" sz="10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99160" indent="449580"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	-  25 živých buků s obvodem 400-450 cm</a:t>
            </a:r>
            <a:endParaRPr lang="cs-CZ" sz="10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-    2 živé buky s obvodem nad 450 cm</a:t>
            </a:r>
          </a:p>
          <a:p>
            <a:pPr marL="899160" indent="449580">
              <a:lnSpc>
                <a:spcPct val="107000"/>
              </a:lnSpc>
              <a:spcAft>
                <a:spcPts val="800"/>
              </a:spcAft>
            </a:pPr>
            <a:r>
              <a:rPr lang="cs-CZ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-  4 mrtvé pahýly s obvodem 400-450 cm</a:t>
            </a:r>
            <a:endParaRPr lang="cs-CZ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                      -  1 mrtvý pahýl a 1 pařez s obvodem nad 450 cm</a:t>
            </a:r>
            <a:endParaRPr lang="cs-CZ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0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446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21D093C-9CA9-FEBF-0E4D-7399AF734E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6861"/>
            <a:ext cx="9144000" cy="650427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1C83ECE-DCD4-6663-FFD5-C923CBA54AF7}"/>
              </a:ext>
            </a:extLst>
          </p:cNvPr>
          <p:cNvSpPr txBox="1"/>
          <p:nvPr/>
        </p:nvSpPr>
        <p:spPr>
          <a:xfrm>
            <a:off x="5190309" y="176861"/>
            <a:ext cx="1080745" cy="646331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dirty="0"/>
              <a:t>Český les</a:t>
            </a:r>
          </a:p>
          <a:p>
            <a:r>
              <a:rPr lang="cs-CZ" dirty="0"/>
              <a:t>14 (2015)</a:t>
            </a:r>
          </a:p>
        </p:txBody>
      </p:sp>
    </p:spTree>
    <p:extLst>
      <p:ext uri="{BB962C8B-B14F-4D97-AF65-F5344CB8AC3E}">
        <p14:creationId xmlns:p14="http://schemas.microsoft.com/office/powerpoint/2010/main" val="3298898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AAACBE4-7890-1A7F-5258-B114CE1F59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3" y="0"/>
            <a:ext cx="3638361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E442D3C-5CF7-3C9D-0FCD-143375563F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495" y="-34836"/>
            <a:ext cx="3630505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9BE72A0-944C-9EF1-51F8-34341D3874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10423" y="3096868"/>
            <a:ext cx="4036423" cy="2702068"/>
          </a:xfrm>
          <a:prstGeom prst="rect">
            <a:avLst/>
          </a:prstGeom>
          <a:effectLst>
            <a:outerShdw blurRad="50800" dist="50800" dir="4920000" sx="110000" sy="110000" algn="ctr" rotWithShape="0">
              <a:schemeClr val="tx1"/>
            </a:outerShdw>
          </a:effec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9A09F12-3096-5D00-764A-F89AC478D731}"/>
              </a:ext>
            </a:extLst>
          </p:cNvPr>
          <p:cNvSpPr txBox="1"/>
          <p:nvPr/>
        </p:nvSpPr>
        <p:spPr>
          <a:xfrm>
            <a:off x="3755385" y="118106"/>
            <a:ext cx="17581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Kolowratský</a:t>
            </a:r>
          </a:p>
          <a:p>
            <a:pPr algn="ctr"/>
            <a:r>
              <a:rPr lang="cs-CZ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smrk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D0BCC55-7F54-17A2-8B32-95C66E59E9A1}"/>
              </a:ext>
            </a:extLst>
          </p:cNvPr>
          <p:cNvSpPr txBox="1"/>
          <p:nvPr/>
        </p:nvSpPr>
        <p:spPr>
          <a:xfrm>
            <a:off x="3876136" y="949103"/>
            <a:ext cx="1391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 = 496 cm</a:t>
            </a:r>
          </a:p>
          <a:p>
            <a:pPr algn="ctr"/>
            <a:r>
              <a:rPr lang="cs-CZ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           2017</a:t>
            </a:r>
            <a:endParaRPr lang="cs-CZ" sz="16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07E384F-CEFB-F70D-2165-E31F2CF413AD}"/>
              </a:ext>
            </a:extLst>
          </p:cNvPr>
          <p:cNvSpPr txBox="1"/>
          <p:nvPr/>
        </p:nvSpPr>
        <p:spPr>
          <a:xfrm>
            <a:off x="3643702" y="1595434"/>
            <a:ext cx="1624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v = 48 m</a:t>
            </a:r>
          </a:p>
          <a:p>
            <a:pPr algn="ctr"/>
            <a:r>
              <a:rPr lang="cs-CZ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                2015</a:t>
            </a:r>
            <a:endParaRPr lang="cs-CZ" sz="16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EA75BEC-5338-4D68-A255-521C7F759459}"/>
              </a:ext>
            </a:extLst>
          </p:cNvPr>
          <p:cNvSpPr txBox="1"/>
          <p:nvPr/>
        </p:nvSpPr>
        <p:spPr>
          <a:xfrm>
            <a:off x="2029097" y="648866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2014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3F8369C-812A-C5B0-75E8-95C958D53364}"/>
              </a:ext>
            </a:extLst>
          </p:cNvPr>
          <p:cNvSpPr txBox="1"/>
          <p:nvPr/>
        </p:nvSpPr>
        <p:spPr>
          <a:xfrm>
            <a:off x="8247017" y="648866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420232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C48100B-7BD7-F615-64EC-78A1BA76BF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FC19BD0-A819-E983-B0EA-50295FAF40E2}"/>
              </a:ext>
            </a:extLst>
          </p:cNvPr>
          <p:cNvSpPr txBox="1"/>
          <p:nvPr/>
        </p:nvSpPr>
        <p:spPr>
          <a:xfrm>
            <a:off x="5251269" y="95795"/>
            <a:ext cx="3504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Kolowratský</a:t>
            </a:r>
            <a:r>
              <a:rPr 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smrk</a:t>
            </a:r>
            <a:r>
              <a:rPr 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(2018)</a:t>
            </a:r>
            <a:endParaRPr lang="cs-CZ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172B2DD-226F-1D3C-EF06-604BFEED09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28" y="167204"/>
            <a:ext cx="4542384" cy="3351059"/>
          </a:xfrm>
          <a:prstGeom prst="rect">
            <a:avLst/>
          </a:prstGeom>
          <a:effectLst>
            <a:outerShdw blurRad="50800" dist="50800" dir="1200000" sx="107000" sy="107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226518280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2583</TotalTime>
  <Words>966</Words>
  <Application>Microsoft Office PowerPoint</Application>
  <PresentationFormat>Předvádění na obrazovce (4:3)</PresentationFormat>
  <Paragraphs>156</Paragraphs>
  <Slides>46</Slides>
  <Notes>0</Notes>
  <HiddenSlides>1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2" baseType="lpstr">
      <vt:lpstr>Alef</vt:lpstr>
      <vt:lpstr>Arial</vt:lpstr>
      <vt:lpstr>Calibri</vt:lpstr>
      <vt:lpstr>Calibri Light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 Uhlík</dc:creator>
  <cp:lastModifiedBy>Daniela Hlinková</cp:lastModifiedBy>
  <cp:revision>47</cp:revision>
  <dcterms:created xsi:type="dcterms:W3CDTF">2024-01-16T09:07:48Z</dcterms:created>
  <dcterms:modified xsi:type="dcterms:W3CDTF">2024-10-21T11:17:08Z</dcterms:modified>
</cp:coreProperties>
</file>